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8" r:id="rId16"/>
    <p:sldId id="269" r:id="rId17"/>
    <p:sldId id="270" r:id="rId18"/>
    <p:sldId id="271" r:id="rId19"/>
    <p:sldId id="272" r:id="rId20"/>
    <p:sldId id="286" r:id="rId21"/>
    <p:sldId id="273" r:id="rId22"/>
    <p:sldId id="275" r:id="rId23"/>
    <p:sldId id="274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699" autoAdjust="0"/>
  </p:normalViewPr>
  <p:slideViewPr>
    <p:cSldViewPr>
      <p:cViewPr varScale="1">
        <p:scale>
          <a:sx n="48" d="100"/>
          <a:sy n="48" d="100"/>
        </p:scale>
        <p:origin x="-84" y="-6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highered.mcgraw-hill.com/sites/0072495855/student_view0/chapter21/animation__hemoglobin_breakdown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67000" y="228600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Cirrhosis – End Stage Liver Disease (ESLD)</a:t>
            </a:r>
            <a:endParaRPr lang="en-US" sz="1600" b="1" dirty="0"/>
          </a:p>
        </p:txBody>
      </p:sp>
      <p:pic>
        <p:nvPicPr>
          <p:cNvPr id="6" name="Picture 8" descr="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81065"/>
            <a:ext cx="4267200" cy="5243535"/>
          </a:xfrm>
          <a:prstGeom prst="rect">
            <a:avLst/>
          </a:prstGeom>
          <a:noFill/>
          <a:ln w="38100" cmpd="dbl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48400" y="1219200"/>
            <a:ext cx="144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Portal blood</a:t>
            </a:r>
            <a:r>
              <a:rPr lang="en-US" sz="16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Mesenteric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Gastric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Splenic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Pancreatic</a:t>
            </a:r>
            <a:endParaRPr lang="en-US" sz="1400" dirty="0"/>
          </a:p>
        </p:txBody>
      </p:sp>
      <p:pic>
        <p:nvPicPr>
          <p:cNvPr id="17" name="Picture 16" descr="http://www.ucumberlands.edu/academics/biology/faculty/kuss/courses/CirculatorySystem/OrgansSupplyingPortal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514600"/>
            <a:ext cx="38862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Oval 1"/>
          <p:cNvSpPr/>
          <p:nvPr/>
        </p:nvSpPr>
        <p:spPr>
          <a:xfrm>
            <a:off x="7848600" y="3276600"/>
            <a:ext cx="685800" cy="228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900086" y="3657600"/>
            <a:ext cx="762000" cy="3429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206314" y="4495800"/>
            <a:ext cx="914400" cy="30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370042" y="3873843"/>
            <a:ext cx="800100" cy="34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3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1400" y="3810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CIRRHOSIS, ESLD</a:t>
            </a:r>
            <a:endParaRPr lang="en-US" b="1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2209800" y="1600200"/>
            <a:ext cx="4724400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 smtClean="0"/>
              <a:t>Alcoholic liver disease (ALD)</a:t>
            </a:r>
          </a:p>
          <a:p>
            <a:pPr lvl="1"/>
            <a:r>
              <a:rPr lang="en-US" sz="1400" dirty="0" smtClean="0"/>
              <a:t>Spectrum from simple </a:t>
            </a:r>
            <a:r>
              <a:rPr lang="en-US" sz="1400" dirty="0" err="1" smtClean="0"/>
              <a:t>steatosis</a:t>
            </a:r>
            <a:r>
              <a:rPr lang="en-US" sz="1400" dirty="0" smtClean="0"/>
              <a:t> to cirrhosis</a:t>
            </a:r>
          </a:p>
          <a:p>
            <a:pPr marL="0" indent="0">
              <a:buNone/>
            </a:pPr>
            <a:r>
              <a:rPr lang="en-US" sz="1700" b="1" dirty="0" err="1"/>
              <a:t>Steatosis</a:t>
            </a:r>
            <a:endParaRPr lang="en-US" sz="1700" b="1" dirty="0"/>
          </a:p>
          <a:p>
            <a:pPr lvl="1"/>
            <a:r>
              <a:rPr lang="en-US" sz="1400" dirty="0"/>
              <a:t>Fatty </a:t>
            </a:r>
            <a:r>
              <a:rPr lang="en-US" sz="1400" dirty="0" smtClean="0"/>
              <a:t>de</a:t>
            </a:r>
            <a:r>
              <a:rPr lang="en-US" sz="1400" dirty="0"/>
              <a:t>pos</a:t>
            </a:r>
            <a:r>
              <a:rPr lang="en-US" sz="1400" dirty="0" smtClean="0"/>
              <a:t>its</a:t>
            </a:r>
            <a:endParaRPr lang="en-US" dirty="0" smtClean="0"/>
          </a:p>
          <a:p>
            <a:pPr marL="0" indent="0">
              <a:buNone/>
            </a:pPr>
            <a:r>
              <a:rPr lang="en-US" sz="1700" b="1" dirty="0"/>
              <a:t>Cirrhosis</a:t>
            </a:r>
          </a:p>
          <a:p>
            <a:pPr lvl="1"/>
            <a:r>
              <a:rPr lang="en-US" sz="1400" dirty="0"/>
              <a:t>Fibrotic changes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1700" b="1" dirty="0"/>
              <a:t>End-stage liver disease →death unless transplant</a:t>
            </a:r>
          </a:p>
        </p:txBody>
      </p:sp>
    </p:spTree>
    <p:extLst>
      <p:ext uri="{BB962C8B-B14F-4D97-AF65-F5344CB8AC3E}">
        <p14:creationId xmlns:p14="http://schemas.microsoft.com/office/powerpoint/2010/main" val="216437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1.bp.blogspot.com/-CdT8qBO9ljI/UiiEcDTnlGI/AAAAAAAAcEA/YFpEcxPZJY8/s1600/alcoholic-liver-disease-248327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50" y="304800"/>
            <a:ext cx="60353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loadBinar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0" b="32062"/>
          <a:stretch>
            <a:fillRect/>
          </a:stretch>
        </p:blipFill>
        <p:spPr bwMode="auto">
          <a:xfrm>
            <a:off x="685800" y="3962400"/>
            <a:ext cx="4770275" cy="1305817"/>
          </a:xfrm>
          <a:prstGeom prst="rect">
            <a:avLst/>
          </a:prstGeom>
          <a:noFill/>
          <a:ln w="1905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5791200"/>
            <a:ext cx="79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↑ NADH/NAD</a:t>
            </a:r>
            <a:r>
              <a:rPr lang="en-US" sz="1400" baseline="30000" dirty="0" smtClean="0"/>
              <a:t>+</a:t>
            </a:r>
            <a:r>
              <a:rPr lang="en-US" sz="1400" dirty="0" smtClean="0"/>
              <a:t> ratio  ….  ↓ oxidation of fatty acids  …  </a:t>
            </a:r>
            <a:r>
              <a:rPr lang="en-US" sz="1400" dirty="0" smtClean="0">
                <a:solidFill>
                  <a:srgbClr val="FF0000"/>
                </a:solidFill>
              </a:rPr>
              <a:t>↑ production of triglycerides / </a:t>
            </a:r>
            <a:r>
              <a:rPr lang="en-US" sz="1400" dirty="0" err="1" smtClean="0">
                <a:solidFill>
                  <a:srgbClr val="FF0000"/>
                </a:solidFill>
              </a:rPr>
              <a:t>microvesicular</a:t>
            </a:r>
            <a:r>
              <a:rPr lang="en-US" sz="1400" dirty="0" smtClean="0">
                <a:solidFill>
                  <a:srgbClr val="FF0000"/>
                </a:solidFill>
              </a:rPr>
              <a:t> fat</a:t>
            </a:r>
            <a:endParaRPr lang="en-US" sz="1400" baseline="300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53200" y="4214336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Formation of </a:t>
            </a:r>
            <a:r>
              <a:rPr lang="en-US" sz="1400" dirty="0" smtClean="0">
                <a:solidFill>
                  <a:srgbClr val="FF0000"/>
                </a:solidFill>
              </a:rPr>
              <a:t>reactive oxygen species  </a:t>
            </a:r>
            <a:r>
              <a:rPr lang="en-US" sz="1400" dirty="0" smtClean="0"/>
              <a:t>… damage hepatocytes</a:t>
            </a:r>
            <a:endParaRPr lang="en-US" sz="1400" dirty="0"/>
          </a:p>
        </p:txBody>
      </p:sp>
      <p:sp>
        <p:nvSpPr>
          <p:cNvPr id="8" name="Down Arrow 7"/>
          <p:cNvSpPr/>
          <p:nvPr/>
        </p:nvSpPr>
        <p:spPr>
          <a:xfrm>
            <a:off x="2895600" y="5105400"/>
            <a:ext cx="175337" cy="53340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257800" y="4495800"/>
            <a:ext cx="990600" cy="19570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3981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6200" y="381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CIRRHOSIS</a:t>
            </a:r>
            <a:endParaRPr lang="en-US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438400" y="1371600"/>
            <a:ext cx="4648200" cy="2514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 b="1" dirty="0" smtClean="0">
                <a:solidFill>
                  <a:srgbClr val="FF0000"/>
                </a:solidFill>
              </a:rPr>
              <a:t>Fibrosis</a:t>
            </a:r>
            <a:r>
              <a:rPr lang="en-US" sz="1700" b="1" dirty="0" smtClean="0"/>
              <a:t> of hepatic parenchyma resulting in </a:t>
            </a:r>
          </a:p>
          <a:p>
            <a:pPr lvl="1"/>
            <a:r>
              <a:rPr lang="en-US" sz="1400" dirty="0" smtClean="0"/>
              <a:t>Altered hepatic function</a:t>
            </a:r>
          </a:p>
          <a:p>
            <a:pPr lvl="1"/>
            <a:r>
              <a:rPr lang="en-US" sz="1400" dirty="0" smtClean="0"/>
              <a:t>Restricted venous outflow</a:t>
            </a:r>
          </a:p>
          <a:p>
            <a:pPr lvl="1"/>
            <a:r>
              <a:rPr lang="en-US" sz="1400" dirty="0" smtClean="0"/>
              <a:t>Portal hypertension</a:t>
            </a:r>
          </a:p>
          <a:p>
            <a:pPr marL="0" indent="0">
              <a:buNone/>
            </a:pPr>
            <a:r>
              <a:rPr lang="en-US" sz="1700" b="1" dirty="0"/>
              <a:t>Also results in </a:t>
            </a:r>
          </a:p>
          <a:p>
            <a:pPr lvl="1"/>
            <a:r>
              <a:rPr lang="en-US" sz="1400" dirty="0" smtClean="0"/>
              <a:t>An overall </a:t>
            </a:r>
            <a:r>
              <a:rPr lang="en-US" sz="1400" dirty="0" err="1" smtClean="0"/>
              <a:t>vasodilated</a:t>
            </a:r>
            <a:r>
              <a:rPr lang="en-US" sz="1400" dirty="0" smtClean="0"/>
              <a:t> state</a:t>
            </a:r>
          </a:p>
          <a:p>
            <a:pPr lvl="1"/>
            <a:r>
              <a:rPr lang="en-US" sz="1400" dirty="0" smtClean="0"/>
              <a:t>Activation of RAA</a:t>
            </a:r>
          </a:p>
          <a:p>
            <a:pPr lvl="1"/>
            <a:r>
              <a:rPr lang="en-US" sz="1400" dirty="0" smtClean="0"/>
              <a:t>Altered hepatic synthetic function</a:t>
            </a:r>
          </a:p>
          <a:p>
            <a:pPr lvl="1"/>
            <a:r>
              <a:rPr lang="en-US" sz="1400" dirty="0" smtClean="0"/>
              <a:t>Development of complications (i.e., ascites)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86200" y="990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Definition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71800" y="4462046"/>
            <a:ext cx="3429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Drugs</a:t>
            </a:r>
            <a:r>
              <a:rPr lang="en-US" sz="1600" dirty="0" smtClean="0"/>
              <a:t> causing </a:t>
            </a:r>
            <a:r>
              <a:rPr lang="en-US" sz="1600" dirty="0" smtClean="0">
                <a:solidFill>
                  <a:srgbClr val="FF0000"/>
                </a:solidFill>
              </a:rPr>
              <a:t>ACUTE</a:t>
            </a:r>
            <a:r>
              <a:rPr lang="en-US" sz="1600" dirty="0" smtClean="0"/>
              <a:t> liver failure</a:t>
            </a:r>
            <a:r>
              <a:rPr lang="en-US" sz="1400" dirty="0" smtClean="0"/>
              <a:t>:   Acetaminophen, Niacin, Kava-kava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96130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86200" y="3810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CIRRHOSIS</a:t>
            </a:r>
            <a:endParaRPr lang="en-US" b="1" dirty="0"/>
          </a:p>
        </p:txBody>
      </p:sp>
      <p:pic>
        <p:nvPicPr>
          <p:cNvPr id="7" name="Picture 2" descr="http://1.bp.blogspot.com/-CdT8qBO9ljI/UiiEcDTnlGI/AAAAAAAAcEA/YFpEcxPZJY8/s1600/alcoholic-liver-disease-248327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450" y="1828800"/>
            <a:ext cx="603535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09600" y="750332"/>
            <a:ext cx="259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Fat deposits in hepatocytes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No functional impairment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Reversible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143000" y="5707559"/>
            <a:ext cx="5486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Inflammation, Immune Rx, Necrosis, Death of hepatocytes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+/- functional impairment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Less Reversible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943600" y="757325"/>
            <a:ext cx="2726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Formation of collagen/scar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+</a:t>
            </a:r>
            <a:r>
              <a:rPr lang="en-US" sz="1400" dirty="0" smtClean="0"/>
              <a:t> functional impairment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Not Reversible</a:t>
            </a:r>
            <a:endParaRPr lang="en-US" sz="1400" dirty="0"/>
          </a:p>
        </p:txBody>
      </p:sp>
      <p:cxnSp>
        <p:nvCxnSpPr>
          <p:cNvPr id="12" name="Straight Arrow Connector 11"/>
          <p:cNvCxnSpPr>
            <a:stCxn id="8" idx="2"/>
          </p:cNvCxnSpPr>
          <p:nvPr/>
        </p:nvCxnSpPr>
        <p:spPr>
          <a:xfrm>
            <a:off x="1905000" y="1519773"/>
            <a:ext cx="762000" cy="6138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0" idx="2"/>
          </p:cNvCxnSpPr>
          <p:nvPr/>
        </p:nvCxnSpPr>
        <p:spPr>
          <a:xfrm flipH="1">
            <a:off x="5105400" y="1526766"/>
            <a:ext cx="2201248" cy="1597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flipH="1">
            <a:off x="6934200" y="1526766"/>
            <a:ext cx="372448" cy="159743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276600" y="5105400"/>
            <a:ext cx="0" cy="44975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07481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38400" y="38100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CIRRHOSIS – Compensated </a:t>
            </a:r>
            <a:r>
              <a:rPr lang="en-US" b="1" dirty="0" err="1" smtClean="0"/>
              <a:t>vs</a:t>
            </a:r>
            <a:r>
              <a:rPr lang="en-US" b="1" dirty="0" smtClean="0"/>
              <a:t> Decompensated</a:t>
            </a:r>
            <a:endParaRPr lang="en-US" b="1" dirty="0"/>
          </a:p>
        </p:txBody>
      </p:sp>
      <p:sp>
        <p:nvSpPr>
          <p:cNvPr id="7" name="Content Placeholder 7"/>
          <p:cNvSpPr>
            <a:spLocks noGrp="1"/>
          </p:cNvSpPr>
          <p:nvPr>
            <p:ph sz="half" idx="4294967295"/>
          </p:nvPr>
        </p:nvSpPr>
        <p:spPr>
          <a:xfrm>
            <a:off x="1295400" y="1812791"/>
            <a:ext cx="3124200" cy="9493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 smtClean="0"/>
              <a:t>Liver is scarred, but body still functions fairly well</a:t>
            </a:r>
          </a:p>
          <a:p>
            <a:r>
              <a:rPr lang="en-US" sz="1600" dirty="0" smtClean="0"/>
              <a:t>Few or no symptoms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00200" y="1447800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Compensated</a:t>
            </a:r>
            <a:endParaRPr lang="en-US" sz="16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724400" y="1447800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Decompensated</a:t>
            </a:r>
            <a:endParaRPr lang="en-US" sz="1600" b="1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4294967295"/>
          </p:nvPr>
        </p:nvSpPr>
        <p:spPr>
          <a:xfrm>
            <a:off x="4645025" y="1828800"/>
            <a:ext cx="3660775" cy="300672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1600" dirty="0" smtClean="0"/>
              <a:t>Body </a:t>
            </a:r>
            <a:r>
              <a:rPr lang="en-US" sz="1600" dirty="0" smtClean="0">
                <a:solidFill>
                  <a:srgbClr val="FF0000"/>
                </a:solidFill>
              </a:rPr>
              <a:t>NOT functioning well</a:t>
            </a:r>
          </a:p>
          <a:p>
            <a:pPr lvl="1"/>
            <a:r>
              <a:rPr lang="en-US" sz="1500" dirty="0" smtClean="0"/>
              <a:t>Worsening minor symptoms</a:t>
            </a:r>
          </a:p>
          <a:p>
            <a:pPr lvl="1"/>
            <a:r>
              <a:rPr lang="en-US" sz="1500" dirty="0" smtClean="0"/>
              <a:t>Edema on extremities</a:t>
            </a:r>
          </a:p>
          <a:p>
            <a:pPr lvl="1"/>
            <a:r>
              <a:rPr lang="en-US" sz="1500" dirty="0" smtClean="0"/>
              <a:t>Ascites</a:t>
            </a:r>
          </a:p>
          <a:p>
            <a:pPr lvl="1"/>
            <a:r>
              <a:rPr lang="en-US" sz="1500" dirty="0" smtClean="0"/>
              <a:t>Portal hypertension</a:t>
            </a:r>
          </a:p>
          <a:p>
            <a:pPr lvl="1"/>
            <a:r>
              <a:rPr lang="en-US" sz="1500" dirty="0" smtClean="0"/>
              <a:t>Jaundice</a:t>
            </a:r>
          </a:p>
          <a:p>
            <a:pPr lvl="1"/>
            <a:r>
              <a:rPr lang="en-US" sz="1500" dirty="0" smtClean="0"/>
              <a:t>Itching</a:t>
            </a:r>
          </a:p>
          <a:p>
            <a:pPr lvl="1"/>
            <a:r>
              <a:rPr lang="en-US" sz="1500" dirty="0" smtClean="0"/>
              <a:t>Palmar erythema</a:t>
            </a:r>
          </a:p>
          <a:p>
            <a:pPr lvl="1"/>
            <a:r>
              <a:rPr lang="en-US" sz="1500" dirty="0" err="1" smtClean="0"/>
              <a:t>Gynecomastia</a:t>
            </a:r>
            <a:r>
              <a:rPr lang="en-US" sz="1500" dirty="0" smtClean="0"/>
              <a:t>/testicular atrophy</a:t>
            </a:r>
          </a:p>
          <a:p>
            <a:pPr lvl="1"/>
            <a:r>
              <a:rPr lang="en-US" sz="1500" dirty="0" smtClean="0"/>
              <a:t>Bleeding/bruising</a:t>
            </a:r>
          </a:p>
        </p:txBody>
      </p:sp>
    </p:spTree>
    <p:extLst>
      <p:ext uri="{BB962C8B-B14F-4D97-AF65-F5344CB8AC3E}">
        <p14:creationId xmlns:p14="http://schemas.microsoft.com/office/powerpoint/2010/main" val="105506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536694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Continuum of Cirrhosis</a:t>
            </a:r>
            <a:endParaRPr lang="en-US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4267200" cy="2209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 smtClean="0"/>
              <a:t>Normal liver tissue plus hepatotoxins →</a:t>
            </a:r>
          </a:p>
          <a:p>
            <a:pPr marL="0" indent="0">
              <a:buNone/>
            </a:pPr>
            <a:r>
              <a:rPr lang="en-US" sz="1600" dirty="0" smtClean="0"/>
              <a:t>Inflammation, abnormal collagen secretion</a:t>
            </a:r>
            <a:r>
              <a:rPr lang="en-US" sz="1600" dirty="0"/>
              <a:t> </a:t>
            </a:r>
            <a:r>
              <a:rPr lang="en-US" sz="1600" dirty="0" smtClean="0"/>
              <a:t>→</a:t>
            </a:r>
          </a:p>
          <a:p>
            <a:pPr marL="0" indent="0">
              <a:buNone/>
            </a:pPr>
            <a:r>
              <a:rPr lang="en-US" sz="1600" dirty="0" smtClean="0"/>
              <a:t>Fibrosis (protein buildup) in attempt to heal</a:t>
            </a:r>
            <a:r>
              <a:rPr lang="en-US" sz="1600" dirty="0"/>
              <a:t> </a:t>
            </a:r>
            <a:r>
              <a:rPr lang="en-US" sz="1600" dirty="0" smtClean="0"/>
              <a:t>→</a:t>
            </a:r>
          </a:p>
          <a:p>
            <a:pPr marL="0" indent="0">
              <a:buNone/>
            </a:pPr>
            <a:r>
              <a:rPr lang="en-US" sz="1600" dirty="0" smtClean="0"/>
              <a:t>Collagen builds up</a:t>
            </a:r>
            <a:r>
              <a:rPr lang="en-US" sz="1600" dirty="0"/>
              <a:t> </a:t>
            </a:r>
            <a:r>
              <a:rPr lang="en-US" sz="1600" dirty="0" smtClean="0"/>
              <a:t>→</a:t>
            </a:r>
          </a:p>
          <a:p>
            <a:pPr marL="0" indent="0">
              <a:buNone/>
            </a:pPr>
            <a:r>
              <a:rPr lang="en-US" sz="1600" dirty="0" smtClean="0"/>
              <a:t>Bridging cirrhosis</a:t>
            </a:r>
            <a:r>
              <a:rPr lang="en-US" sz="1600" dirty="0"/>
              <a:t> </a:t>
            </a:r>
            <a:r>
              <a:rPr lang="en-US" sz="1600" dirty="0" smtClean="0"/>
              <a:t>→</a:t>
            </a:r>
          </a:p>
          <a:p>
            <a:pPr marL="0" indent="0">
              <a:buNone/>
            </a:pPr>
            <a:r>
              <a:rPr lang="en-US" sz="1600" dirty="0" smtClean="0"/>
              <a:t>Frank hepatic cirrhosis</a:t>
            </a:r>
            <a:r>
              <a:rPr lang="en-US" sz="1600" dirty="0"/>
              <a:t> → </a:t>
            </a: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Chronic liver disease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546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Patho</a:t>
            </a:r>
            <a:r>
              <a:rPr lang="en-US" b="1" dirty="0" smtClean="0"/>
              <a:t>-Anatomy</a:t>
            </a:r>
            <a:endParaRPr lang="en-US" b="1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24200" y="4343400"/>
            <a:ext cx="5638800" cy="1981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Replacement of normal hepatic parenchyma by fibrotic tissue →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Resistance to blood flow leads to portal hypertension →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Develop </a:t>
            </a:r>
            <a:r>
              <a:rPr lang="en-US" sz="1600" dirty="0" err="1" smtClean="0"/>
              <a:t>varices</a:t>
            </a:r>
            <a:r>
              <a:rPr lang="en-US" sz="1600" dirty="0" smtClean="0"/>
              <a:t> and ascites →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Hepatocyte loss, intrahepatic blood shunting →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Diminished metabolic/synthetic function →</a:t>
            </a:r>
          </a:p>
          <a:p>
            <a:pPr marL="0" indent="0">
              <a:buFont typeface="Arial" pitchFamily="34" charset="0"/>
              <a:buNone/>
            </a:pPr>
            <a:r>
              <a:rPr lang="en-US" sz="1600" dirty="0" smtClean="0"/>
              <a:t>Hepatic encephalopathy and coagulopathy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129280" y="3897868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Patho</a:t>
            </a:r>
            <a:r>
              <a:rPr lang="en-US" b="1" dirty="0" smtClean="0"/>
              <a:t>-Physiology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23111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29000" y="38100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CIRRHOSIS – Lab Data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447800" y="1033046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Injury – Short term/Acute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1033046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Function – Long-term/chronic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1" name="Content Placeholder 8"/>
          <p:cNvSpPr>
            <a:spLocks noGrp="1"/>
          </p:cNvSpPr>
          <p:nvPr>
            <p:ph sz="half" idx="4294967295"/>
          </p:nvPr>
        </p:nvSpPr>
        <p:spPr>
          <a:xfrm>
            <a:off x="914400" y="1398037"/>
            <a:ext cx="3429000" cy="224472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b="1" dirty="0" smtClean="0"/>
              <a:t>Damage to hepatocytes</a:t>
            </a:r>
          </a:p>
          <a:p>
            <a:pPr marL="0" indent="0">
              <a:buNone/>
            </a:pPr>
            <a:r>
              <a:rPr lang="en-US" sz="1400" dirty="0" smtClean="0"/>
              <a:t>         Measured by intracellular enzymes</a:t>
            </a:r>
          </a:p>
          <a:p>
            <a:pPr lvl="2"/>
            <a:r>
              <a:rPr lang="en-US" sz="1400" dirty="0" smtClean="0"/>
              <a:t>↑AST  &gt; 3x ULN</a:t>
            </a:r>
          </a:p>
          <a:p>
            <a:pPr lvl="2"/>
            <a:r>
              <a:rPr lang="en-US" sz="1400" dirty="0" smtClean="0"/>
              <a:t>↑ALT  &gt; 3x ULN</a:t>
            </a:r>
          </a:p>
          <a:p>
            <a:pPr lvl="2"/>
            <a:r>
              <a:rPr lang="en-US" sz="1400" dirty="0" smtClean="0"/>
              <a:t>AST: ALT ratio &gt; 2:1</a:t>
            </a:r>
          </a:p>
          <a:p>
            <a:pPr lvl="2"/>
            <a:r>
              <a:rPr lang="en-US" sz="1400" dirty="0"/>
              <a:t>↑ALP (+/- ↑ </a:t>
            </a:r>
            <a:r>
              <a:rPr lang="en-US" sz="1400" dirty="0" smtClean="0"/>
              <a:t>GGT)</a:t>
            </a:r>
          </a:p>
          <a:p>
            <a:pPr marL="0" lvl="2" indent="0" algn="ctr">
              <a:spcBef>
                <a:spcPts val="1800"/>
              </a:spcBef>
              <a:buNone/>
            </a:pPr>
            <a:r>
              <a:rPr lang="en-US" sz="1200" b="1" i="1" dirty="0" smtClean="0"/>
              <a:t>VALUES CAN BE MUCH HIGHER</a:t>
            </a:r>
            <a:endParaRPr lang="en-US" dirty="0"/>
          </a:p>
        </p:txBody>
      </p:sp>
      <p:sp>
        <p:nvSpPr>
          <p:cNvPr id="12" name="Content Placeholder 9"/>
          <p:cNvSpPr>
            <a:spLocks noGrp="1"/>
          </p:cNvSpPr>
          <p:nvPr>
            <p:ph sz="quarter" idx="4294967295"/>
          </p:nvPr>
        </p:nvSpPr>
        <p:spPr>
          <a:xfrm>
            <a:off x="4648200" y="1447800"/>
            <a:ext cx="4041775" cy="17526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600" b="1" dirty="0" smtClean="0"/>
              <a:t>Ability of liver to perform normal functions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sz="1600" dirty="0" smtClean="0"/>
              <a:t>Measured by</a:t>
            </a:r>
          </a:p>
          <a:p>
            <a:pPr marL="1381125" lvl="1" indent="-242888">
              <a:lnSpc>
                <a:spcPct val="90000"/>
              </a:lnSpc>
              <a:buFont typeface="Arial" pitchFamily="34" charset="0"/>
              <a:buChar char="•"/>
            </a:pPr>
            <a:r>
              <a:rPr lang="en-US" sz="1400" dirty="0" smtClean="0">
                <a:cs typeface="Arial" charset="0"/>
              </a:rPr>
              <a:t>↑ </a:t>
            </a:r>
            <a:r>
              <a:rPr lang="en-US" sz="1400" dirty="0" smtClean="0"/>
              <a:t>INR</a:t>
            </a:r>
          </a:p>
          <a:p>
            <a:pPr marL="1381125" lvl="1" indent="-242888">
              <a:lnSpc>
                <a:spcPct val="90000"/>
              </a:lnSpc>
              <a:buFont typeface="Arial" pitchFamily="34" charset="0"/>
              <a:buChar char="•"/>
            </a:pPr>
            <a:r>
              <a:rPr lang="en-US" sz="1400" dirty="0" smtClean="0">
                <a:cs typeface="Arial" charset="0"/>
              </a:rPr>
              <a:t>↓ A</a:t>
            </a:r>
            <a:r>
              <a:rPr lang="en-US" sz="1400" dirty="0" smtClean="0"/>
              <a:t>lbumin</a:t>
            </a:r>
          </a:p>
          <a:p>
            <a:pPr marL="1381125" lvl="1" indent="-242888">
              <a:lnSpc>
                <a:spcPct val="90000"/>
              </a:lnSpc>
              <a:buFont typeface="Arial" pitchFamily="34" charset="0"/>
              <a:buChar char="•"/>
            </a:pPr>
            <a:r>
              <a:rPr lang="en-US" sz="1400" dirty="0" smtClean="0"/>
              <a:t>↑ Unconjugated bilirubin</a:t>
            </a:r>
          </a:p>
          <a:p>
            <a:pPr marL="1381125" lvl="1" indent="-242888">
              <a:lnSpc>
                <a:spcPct val="90000"/>
              </a:lnSpc>
              <a:buFont typeface="Arial" pitchFamily="34" charset="0"/>
              <a:buChar char="•"/>
            </a:pPr>
            <a:r>
              <a:rPr lang="en-US" sz="1400" dirty="0" smtClean="0">
                <a:cs typeface="Arial" charset="0"/>
              </a:rPr>
              <a:t>↑ </a:t>
            </a:r>
            <a:r>
              <a:rPr lang="en-US" sz="1400" dirty="0" smtClean="0"/>
              <a:t>Total bilirubin</a:t>
            </a:r>
          </a:p>
        </p:txBody>
      </p:sp>
    </p:spTree>
    <p:extLst>
      <p:ext uri="{BB962C8B-B14F-4D97-AF65-F5344CB8AC3E}">
        <p14:creationId xmlns:p14="http://schemas.microsoft.com/office/powerpoint/2010/main" val="3993720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img2.tfd.com/mk/B/X2604-B-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96078"/>
            <a:ext cx="353377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62000" y="804446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Causes of Elevated Bilirubin</a:t>
            </a:r>
            <a:endParaRPr 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219200" y="1600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↑ RBC destruction (hemolytic anemia)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371600" y="2829509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↓ Liver function  …  ↓ conjugation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197429" y="4114800"/>
            <a:ext cx="167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Blockage/damage of biliary canal (gall stone, tumor)</a:t>
            </a:r>
            <a:endParaRPr lang="en-US" sz="1400" dirty="0"/>
          </a:p>
        </p:txBody>
      </p:sp>
      <p:cxnSp>
        <p:nvCxnSpPr>
          <p:cNvPr id="9" name="Straight Arrow Connector 8"/>
          <p:cNvCxnSpPr>
            <a:stCxn id="5" idx="3"/>
          </p:cNvCxnSpPr>
          <p:nvPr/>
        </p:nvCxnSpPr>
        <p:spPr>
          <a:xfrm flipV="1">
            <a:off x="2895600" y="1066800"/>
            <a:ext cx="1828800" cy="795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3"/>
          </p:cNvCxnSpPr>
          <p:nvPr/>
        </p:nvCxnSpPr>
        <p:spPr>
          <a:xfrm>
            <a:off x="3048000" y="3091119"/>
            <a:ext cx="19050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3"/>
          </p:cNvCxnSpPr>
          <p:nvPr/>
        </p:nvCxnSpPr>
        <p:spPr>
          <a:xfrm flipV="1">
            <a:off x="2873829" y="3810000"/>
            <a:ext cx="2688771" cy="6741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57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43200" y="304800"/>
            <a:ext cx="358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Causes of Elevated Conjugated Bilirubin</a:t>
            </a:r>
            <a:endParaRPr 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457200" y="961072"/>
            <a:ext cx="6248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↑ </a:t>
            </a:r>
            <a:r>
              <a:rPr lang="en-US" dirty="0" smtClean="0">
                <a:solidFill>
                  <a:srgbClr val="FF0000"/>
                </a:solidFill>
              </a:rPr>
              <a:t>Conjugated</a:t>
            </a:r>
            <a:r>
              <a:rPr lang="en-US" dirty="0" smtClean="0"/>
              <a:t> Bilirubin  +  ↑ AST/ALT  =  Significant </a:t>
            </a:r>
            <a:r>
              <a:rPr lang="en-US" dirty="0" smtClean="0">
                <a:solidFill>
                  <a:srgbClr val="FF0000"/>
                </a:solidFill>
              </a:rPr>
              <a:t>liver injury</a:t>
            </a:r>
          </a:p>
          <a:p>
            <a:endParaRPr lang="en-US" dirty="0"/>
          </a:p>
          <a:p>
            <a:r>
              <a:rPr lang="en-US" dirty="0"/>
              <a:t>↑ </a:t>
            </a:r>
            <a:r>
              <a:rPr lang="en-US" dirty="0">
                <a:solidFill>
                  <a:srgbClr val="FF0000"/>
                </a:solidFill>
              </a:rPr>
              <a:t>Conjugated</a:t>
            </a:r>
            <a:r>
              <a:rPr lang="en-US" dirty="0"/>
              <a:t> Bilirubin  +  ↑ </a:t>
            </a:r>
            <a:r>
              <a:rPr lang="en-US" dirty="0" smtClean="0"/>
              <a:t>ALP  </a:t>
            </a:r>
            <a:r>
              <a:rPr lang="en-US" dirty="0"/>
              <a:t>=  </a:t>
            </a:r>
            <a:r>
              <a:rPr lang="en-US" dirty="0" err="1" smtClean="0">
                <a:solidFill>
                  <a:srgbClr val="FF0000"/>
                </a:solidFill>
              </a:rPr>
              <a:t>Cholestatic</a:t>
            </a:r>
            <a:r>
              <a:rPr lang="en-US" dirty="0" smtClean="0"/>
              <a:t> disease</a:t>
            </a:r>
          </a:p>
          <a:p>
            <a:endParaRPr lang="en-US" dirty="0"/>
          </a:p>
          <a:p>
            <a:r>
              <a:rPr lang="en-US" dirty="0" smtClean="0"/>
              <a:t>↑ </a:t>
            </a:r>
            <a:r>
              <a:rPr lang="en-US" dirty="0" smtClean="0">
                <a:solidFill>
                  <a:srgbClr val="FF0000"/>
                </a:solidFill>
              </a:rPr>
              <a:t>Unconjugated </a:t>
            </a:r>
            <a:r>
              <a:rPr lang="en-US" dirty="0" smtClean="0"/>
              <a:t>Bilirubin  =  Possible </a:t>
            </a:r>
            <a:r>
              <a:rPr lang="en-US" dirty="0" smtClean="0">
                <a:solidFill>
                  <a:srgbClr val="FF0000"/>
                </a:solidFill>
              </a:rPr>
              <a:t>Hemolysis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05600" y="1162615"/>
            <a:ext cx="213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Other lab changes: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Coagulation studies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Albumin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981200" y="3056453"/>
            <a:ext cx="4724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Child-Pugh Scoring </a:t>
            </a:r>
            <a:r>
              <a:rPr lang="en-US" sz="1600" b="1" dirty="0" err="1" smtClean="0"/>
              <a:t>vs</a:t>
            </a:r>
            <a:r>
              <a:rPr lang="en-US" sz="1600" b="1" dirty="0" smtClean="0"/>
              <a:t> Model for End-Stage LD (MELD)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33600" y="3513653"/>
            <a:ext cx="21336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MELD uses: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Bilirubin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INR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SCr</a:t>
            </a:r>
            <a:endParaRPr lang="en-US" sz="1400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Prioritize transplant candidates</a:t>
            </a:r>
          </a:p>
          <a:p>
            <a:pPr marL="285750" indent="-285750">
              <a:buFontTx/>
              <a:buChar char="-"/>
            </a:pPr>
            <a:endParaRPr lang="en-US" sz="1000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Range of </a:t>
            </a:r>
            <a:r>
              <a:rPr lang="en-US" sz="1400" dirty="0" err="1" smtClean="0"/>
              <a:t>pts</a:t>
            </a:r>
            <a:r>
              <a:rPr lang="en-US" sz="1400" dirty="0" smtClean="0"/>
              <a:t>:  6 - 40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572000" y="3513653"/>
            <a:ext cx="28956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Child-Pugh uses: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Total Bilirubin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PT INR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Serum albumin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Ascites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Hepatic encephalopathy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Prioritize transplant candidates</a:t>
            </a:r>
          </a:p>
          <a:p>
            <a:pPr marL="285750" indent="-285750">
              <a:buFontTx/>
              <a:buChar char="-"/>
            </a:pPr>
            <a:endParaRPr lang="en-US" sz="1000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Range of class:  A, B, C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2743200" y="5943600"/>
            <a:ext cx="3886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Grade C:  survival 45% in 1 </a:t>
            </a:r>
            <a:r>
              <a:rPr lang="en-US" sz="1600" b="1" dirty="0" err="1" smtClean="0"/>
              <a:t>yr</a:t>
            </a:r>
            <a:r>
              <a:rPr lang="en-US" sz="1600" b="1" dirty="0" smtClean="0"/>
              <a:t>, 35% in 2 </a:t>
            </a:r>
            <a:r>
              <a:rPr lang="en-US" sz="1600" b="1" dirty="0" err="1" smtClean="0"/>
              <a:t>yrs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15387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514600" y="381000"/>
            <a:ext cx="3888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MAJOR SEQUELAE OF CIRRHOSIS/ESLD</a:t>
            </a:r>
            <a:endParaRPr lang="en-US" sz="1600" b="1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92" y="762000"/>
            <a:ext cx="8606386" cy="5774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10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5486400" y="1728025"/>
            <a:ext cx="24384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Portal “triad”</a:t>
            </a:r>
            <a:r>
              <a:rPr lang="en-US" sz="1600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Portal vein/hepatic artery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Bile duct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Lymphatic / nerve tissue</a:t>
            </a:r>
          </a:p>
        </p:txBody>
      </p:sp>
      <p:pic>
        <p:nvPicPr>
          <p:cNvPr id="1026" name="Picture 2" descr="http://dxline.org/img/term/right-hepatic-duct-13007_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05968"/>
            <a:ext cx="4200114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sivabio.50webs.com/ly0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657600"/>
            <a:ext cx="4019549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2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514600" y="1447800"/>
            <a:ext cx="3888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MAJOR SEQUELAE OF CIRRHOSIS/ESLD</a:t>
            </a:r>
            <a:endParaRPr lang="en-US" sz="1600" b="1" dirty="0"/>
          </a:p>
        </p:txBody>
      </p: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919314" y="2057400"/>
            <a:ext cx="4091085" cy="2514600"/>
          </a:xfrm>
        </p:spPr>
        <p:txBody>
          <a:bodyPr>
            <a:normAutofit/>
          </a:bodyPr>
          <a:lstStyle/>
          <a:p>
            <a:r>
              <a:rPr lang="en-US" sz="1800" dirty="0" smtClean="0"/>
              <a:t>Portal hypertension</a:t>
            </a:r>
          </a:p>
          <a:p>
            <a:r>
              <a:rPr lang="en-US" sz="1800" dirty="0" err="1" smtClean="0"/>
              <a:t>Gastroesophageal</a:t>
            </a:r>
            <a:r>
              <a:rPr lang="en-US" sz="1800" dirty="0" smtClean="0"/>
              <a:t> varices</a:t>
            </a:r>
          </a:p>
          <a:p>
            <a:r>
              <a:rPr lang="en-US" sz="1800" dirty="0" smtClean="0"/>
              <a:t>Ascites</a:t>
            </a:r>
          </a:p>
          <a:p>
            <a:r>
              <a:rPr lang="en-US" sz="1800" dirty="0" smtClean="0"/>
              <a:t>Spontaneous bacterial peritonitis</a:t>
            </a:r>
          </a:p>
          <a:p>
            <a:r>
              <a:rPr lang="en-US" sz="1800" dirty="0" err="1" smtClean="0"/>
              <a:t>Hepatorenal</a:t>
            </a:r>
            <a:r>
              <a:rPr lang="en-US" sz="1800" dirty="0" smtClean="0"/>
              <a:t> syndrome</a:t>
            </a:r>
          </a:p>
          <a:p>
            <a:r>
              <a:rPr lang="en-US" sz="1800" dirty="0" smtClean="0"/>
              <a:t>Hepatic encephalopathy</a:t>
            </a:r>
          </a:p>
          <a:p>
            <a:r>
              <a:rPr lang="en-US" sz="1800" dirty="0" smtClean="0"/>
              <a:t>Coagulation defects</a:t>
            </a:r>
          </a:p>
          <a:p>
            <a:endParaRPr lang="en-US" sz="1800" dirty="0" smtClean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4117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0"/>
            <a:ext cx="5867400" cy="6858000"/>
          </a:xfrm>
          <a:prstGeom prst="rect">
            <a:avLst/>
          </a:prstGeom>
          <a:noFill/>
          <a:ln>
            <a:noFill/>
          </a:ln>
          <a:effectLst/>
          <a:extLst/>
        </p:spPr>
      </p:pic>
      <p:sp>
        <p:nvSpPr>
          <p:cNvPr id="5" name="TextBox 4"/>
          <p:cNvSpPr txBox="1"/>
          <p:nvPr/>
        </p:nvSpPr>
        <p:spPr>
          <a:xfrm>
            <a:off x="6629400" y="2590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Other </a:t>
            </a:r>
            <a:r>
              <a:rPr lang="en-US" b="1" dirty="0" err="1" smtClean="0"/>
              <a:t>Sequelae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9177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3000" y="1611868"/>
            <a:ext cx="2590800" cy="369332"/>
          </a:xfrm>
          <a:prstGeom prst="rect">
            <a:avLst/>
          </a:prstGeom>
          <a:noFill/>
          <a:ln w="381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Portal Hypertension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5029200" y="1611868"/>
            <a:ext cx="3276600" cy="369332"/>
          </a:xfrm>
          <a:prstGeom prst="rect">
            <a:avLst/>
          </a:prstGeom>
          <a:noFill/>
          <a:ln w="38100" cap="sq">
            <a:solidFill>
              <a:schemeClr val="tx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Poor Liver Function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678802" y="2921198"/>
            <a:ext cx="168339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 err="1"/>
              <a:t>Varices</a:t>
            </a:r>
            <a:r>
              <a:rPr lang="en-US" sz="1600" dirty="0"/>
              <a:t> Formation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781300" y="3028146"/>
            <a:ext cx="12573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Ascites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324100" y="4743194"/>
            <a:ext cx="22860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Spontaneous Bacterial Peritonitis (SBP)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755002" y="3239869"/>
            <a:ext cx="160020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600" dirty="0"/>
              <a:t>Chronic </a:t>
            </a:r>
            <a:r>
              <a:rPr lang="en-US" sz="1600" dirty="0" err="1"/>
              <a:t>Varices</a:t>
            </a:r>
            <a:r>
              <a:rPr lang="en-US" sz="1600" dirty="0"/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381000" y="4769631"/>
            <a:ext cx="1828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/>
              <a:t>Bleeding </a:t>
            </a:r>
            <a:r>
              <a:rPr lang="en-US" sz="1400" dirty="0" err="1"/>
              <a:t>Varices</a:t>
            </a:r>
            <a:endParaRPr lang="en-US" sz="1400" dirty="0"/>
          </a:p>
        </p:txBody>
      </p:sp>
      <p:sp>
        <p:nvSpPr>
          <p:cNvPr id="21" name="Text Box 20"/>
          <p:cNvSpPr txBox="1">
            <a:spLocks noChangeArrowheads="1"/>
          </p:cNvSpPr>
          <p:nvPr/>
        </p:nvSpPr>
        <p:spPr bwMode="auto">
          <a:xfrm>
            <a:off x="5791200" y="5407223"/>
            <a:ext cx="2286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Coagulation Disorders</a:t>
            </a:r>
            <a:endParaRPr lang="en-US" sz="1400" dirty="0"/>
          </a:p>
        </p:txBody>
      </p: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4495800" y="3730823"/>
            <a:ext cx="24384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/>
              <a:t>Hepatic Encephalopathy</a:t>
            </a:r>
          </a:p>
        </p:txBody>
      </p:sp>
      <p:sp>
        <p:nvSpPr>
          <p:cNvPr id="25" name="Text Box 25"/>
          <p:cNvSpPr txBox="1">
            <a:spLocks noChangeArrowheads="1"/>
          </p:cNvSpPr>
          <p:nvPr/>
        </p:nvSpPr>
        <p:spPr bwMode="auto">
          <a:xfrm>
            <a:off x="4267200" y="2359223"/>
            <a:ext cx="22860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Low </a:t>
            </a:r>
            <a:r>
              <a:rPr lang="en-US" sz="1400"/>
              <a:t>Albumin</a:t>
            </a:r>
          </a:p>
        </p:txBody>
      </p:sp>
      <p:sp>
        <p:nvSpPr>
          <p:cNvPr id="27" name="Text Box 28"/>
          <p:cNvSpPr txBox="1">
            <a:spLocks noChangeArrowheads="1"/>
          </p:cNvSpPr>
          <p:nvPr/>
        </p:nvSpPr>
        <p:spPr bwMode="auto">
          <a:xfrm>
            <a:off x="7086600" y="3197423"/>
            <a:ext cx="1828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>
                <a:cs typeface="Arial" charset="0"/>
              </a:rPr>
              <a:t>Altered Metabolism &amp; Elimination</a:t>
            </a:r>
            <a:endParaRPr lang="en-US" sz="1400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1520501" y="1981200"/>
            <a:ext cx="0" cy="939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352800" y="1981200"/>
            <a:ext cx="0" cy="939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524000" y="3708202"/>
            <a:ext cx="0" cy="939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352800" y="3555802"/>
            <a:ext cx="0" cy="9399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2057400" y="4923519"/>
            <a:ext cx="381000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410200" y="1981200"/>
            <a:ext cx="0" cy="378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6210300" y="1981200"/>
            <a:ext cx="0" cy="17145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6934200" y="1981200"/>
            <a:ext cx="0" cy="32852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8001000" y="1981200"/>
            <a:ext cx="0" cy="1046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4038600" y="2667000"/>
            <a:ext cx="762000" cy="3611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352800" y="457200"/>
            <a:ext cx="2247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Flow of ESLD / Cirrhosis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6172200"/>
            <a:ext cx="3695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 </a:t>
            </a:r>
            <a:r>
              <a:rPr lang="en-US" sz="1400" dirty="0" err="1" smtClean="0"/>
              <a:t>pt</a:t>
            </a:r>
            <a:r>
              <a:rPr lang="en-US" sz="1400" dirty="0" smtClean="0"/>
              <a:t> has to have ascites before having SBP … ascites does not imply SBP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664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70514" y="30480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Portal Hypertension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856861"/>
            <a:ext cx="3276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Blood pressure gradient </a:t>
            </a:r>
            <a:r>
              <a:rPr lang="en-US" sz="1600" b="1" dirty="0" smtClean="0">
                <a:solidFill>
                  <a:srgbClr val="FF0000"/>
                </a:solidFill>
              </a:rPr>
              <a:t>&gt; 5 mm Hg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8-10 mm Hg … </a:t>
            </a:r>
            <a:r>
              <a:rPr lang="en-US" sz="1400" dirty="0" err="1" smtClean="0"/>
              <a:t>varices</a:t>
            </a:r>
            <a:r>
              <a:rPr lang="en-US" sz="1400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&gt; 12 mm Hg  …  active bleeding</a:t>
            </a:r>
            <a:endParaRPr 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4114800" y="838200"/>
            <a:ext cx="47897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Three types of portal hypertension:</a:t>
            </a:r>
          </a:p>
          <a:p>
            <a:pPr marL="285750" indent="-285750">
              <a:buFontTx/>
              <a:buChar char="-"/>
            </a:pPr>
            <a:r>
              <a:rPr lang="en-US" sz="1400" b="1" dirty="0" smtClean="0">
                <a:solidFill>
                  <a:srgbClr val="FF0000"/>
                </a:solidFill>
              </a:rPr>
              <a:t>PRE</a:t>
            </a:r>
            <a:r>
              <a:rPr lang="en-US" sz="1400" dirty="0" smtClean="0"/>
              <a:t>-hepatic  … splenomegaly, thrombosis of portal vein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</a:rPr>
              <a:t>INTRA</a:t>
            </a:r>
            <a:r>
              <a:rPr lang="en-US" sz="1400" dirty="0" smtClean="0"/>
              <a:t>-hepatic … cirrhosis</a:t>
            </a:r>
          </a:p>
          <a:p>
            <a:pPr marL="285750" indent="-285750">
              <a:buFontTx/>
              <a:buChar char="-"/>
            </a:pPr>
            <a:r>
              <a:rPr lang="en-US" sz="1400" b="1" dirty="0">
                <a:solidFill>
                  <a:srgbClr val="FF0000"/>
                </a:solidFill>
              </a:rPr>
              <a:t>POST</a:t>
            </a:r>
            <a:r>
              <a:rPr lang="en-US" sz="1400" dirty="0" smtClean="0"/>
              <a:t>-hepatic  …  right sided heart failure</a:t>
            </a:r>
            <a:endParaRPr lang="en-US" sz="1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7162800" cy="4230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9064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ufaw.org.uk/images/clip_image002_14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762000"/>
            <a:ext cx="7391400" cy="51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981700" y="1828800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Ammonia &amp; toxin into general circulation causing  hepatic encephalopathy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873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24167" y="609600"/>
            <a:ext cx="3810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Pathophysiology of Portal  Hypertension</a:t>
            </a:r>
            <a:endParaRPr lang="en-US" sz="1600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7869" y="1600200"/>
            <a:ext cx="3819331" cy="318962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en-US" sz="1700" b="1" dirty="0" smtClean="0"/>
              <a:t>Resistance to portal blood flow</a:t>
            </a:r>
          </a:p>
          <a:p>
            <a:pPr lvl="1"/>
            <a:r>
              <a:rPr lang="en-US" sz="1700" dirty="0" smtClean="0"/>
              <a:t>Inflammation, fibrosis scarring of liver tissue</a:t>
            </a:r>
          </a:p>
          <a:p>
            <a:pPr lvl="1"/>
            <a:r>
              <a:rPr lang="en-US" sz="1700" dirty="0" smtClean="0"/>
              <a:t>Vasoconstriction within liver (</a:t>
            </a:r>
            <a:r>
              <a:rPr lang="en-US" sz="1700" dirty="0" smtClean="0">
                <a:cs typeface="Arial" charset="0"/>
              </a:rPr>
              <a:t>↓ nitric oxide)</a:t>
            </a:r>
          </a:p>
          <a:p>
            <a:pPr marL="457200" lvl="1" indent="0">
              <a:buNone/>
            </a:pPr>
            <a:endParaRPr lang="en-US" sz="1600" dirty="0" smtClean="0">
              <a:cs typeface="Arial" charset="0"/>
            </a:endParaRPr>
          </a:p>
          <a:p>
            <a:pPr>
              <a:lnSpc>
                <a:spcPct val="130000"/>
              </a:lnSpc>
            </a:pPr>
            <a:r>
              <a:rPr lang="en-US" sz="1700" b="1" dirty="0" smtClean="0"/>
              <a:t>Increased portal blood flow </a:t>
            </a:r>
          </a:p>
          <a:p>
            <a:pPr lvl="1"/>
            <a:r>
              <a:rPr lang="en-US" sz="1700" dirty="0" smtClean="0"/>
              <a:t>Vasodilation of splanchnic (portal) vessels</a:t>
            </a:r>
          </a:p>
          <a:p>
            <a:pPr lvl="1"/>
            <a:r>
              <a:rPr lang="en-US" sz="1700" dirty="0" smtClean="0"/>
              <a:t>Collateral vessels form away/around the liver</a:t>
            </a:r>
          </a:p>
          <a:p>
            <a:pPr lvl="1"/>
            <a:r>
              <a:rPr lang="en-US" sz="1700" dirty="0" smtClean="0"/>
              <a:t>Formation of </a:t>
            </a:r>
            <a:r>
              <a:rPr lang="en-US" sz="1700" dirty="0" err="1" smtClean="0"/>
              <a:t>gastroesophageal</a:t>
            </a:r>
            <a:r>
              <a:rPr lang="en-US" sz="1700" dirty="0" smtClean="0"/>
              <a:t> varices </a:t>
            </a:r>
          </a:p>
          <a:p>
            <a:endParaRPr lang="en-US" sz="1600" dirty="0"/>
          </a:p>
        </p:txBody>
      </p:sp>
      <p:pic>
        <p:nvPicPr>
          <p:cNvPr id="2050" name="Picture 2" descr="http://i1286.photobucket.com/albums/a609/thuctapngoaikhoa2/hyper_zps936ba20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068" y="609600"/>
            <a:ext cx="4200331" cy="4898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1796917" y="5322828"/>
            <a:ext cx="33621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 err="1" smtClean="0"/>
              <a:t>Gastroesophageal</a:t>
            </a:r>
            <a:r>
              <a:rPr lang="en-US" sz="1600" b="1" dirty="0" smtClean="0"/>
              <a:t> </a:t>
            </a:r>
            <a:r>
              <a:rPr lang="en-US" sz="1600" b="1" dirty="0" err="1" smtClean="0"/>
              <a:t>Varices</a:t>
            </a:r>
            <a:r>
              <a:rPr lang="en-US" sz="1600" b="1" dirty="0" smtClean="0"/>
              <a:t> </a:t>
            </a:r>
            <a:r>
              <a:rPr lang="en-US" sz="1600" dirty="0"/>
              <a:t>can develop in the gastric, esophageal, or rectal regions</a:t>
            </a:r>
          </a:p>
        </p:txBody>
      </p:sp>
    </p:spTree>
    <p:extLst>
      <p:ext uri="{BB962C8B-B14F-4D97-AF65-F5344CB8AC3E}">
        <p14:creationId xmlns:p14="http://schemas.microsoft.com/office/powerpoint/2010/main" val="322123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3200400" y="1431925"/>
            <a:ext cx="2743200" cy="1371600"/>
          </a:xfrm>
          <a:prstGeom prst="downArrowCallout">
            <a:avLst>
              <a:gd name="adj1" fmla="val 11111"/>
              <a:gd name="adj2" fmla="val 17704"/>
              <a:gd name="adj3" fmla="val 20139"/>
              <a:gd name="adj4" fmla="val 62963"/>
            </a:avLst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Portal Hypertension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&gt;10 mmHg</a:t>
            </a:r>
          </a:p>
        </p:txBody>
      </p:sp>
      <p:sp>
        <p:nvSpPr>
          <p:cNvPr id="5" name="AutoShape 13"/>
          <p:cNvSpPr>
            <a:spLocks noChangeArrowheads="1"/>
          </p:cNvSpPr>
          <p:nvPr/>
        </p:nvSpPr>
        <p:spPr bwMode="auto">
          <a:xfrm>
            <a:off x="7010400" y="3413125"/>
            <a:ext cx="1984375" cy="1984375"/>
          </a:xfrm>
          <a:custGeom>
            <a:avLst/>
            <a:gdLst>
              <a:gd name="T0" fmla="*/ 1980700 w 21600"/>
              <a:gd name="T1" fmla="*/ 906933 h 21600"/>
              <a:gd name="T2" fmla="*/ 837020 w 21600"/>
              <a:gd name="T3" fmla="*/ 267982 h 21600"/>
              <a:gd name="T4" fmla="*/ 1479186 w 21600"/>
              <a:gd name="T5" fmla="*/ 950203 h 21600"/>
              <a:gd name="T6" fmla="*/ 943681 w 21600"/>
              <a:gd name="T7" fmla="*/ 2231411 h 21600"/>
              <a:gd name="T8" fmla="*/ 463756 w 21600"/>
              <a:gd name="T9" fmla="*/ 1712534 h 21600"/>
              <a:gd name="T10" fmla="*/ 982725 w 21600"/>
              <a:gd name="T11" fmla="*/ 123270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0592" y="16116"/>
                </a:moveTo>
                <a:cubicBezTo>
                  <a:pt x="10661" y="16119"/>
                  <a:pt x="10730" y="16121"/>
                  <a:pt x="10800" y="16121"/>
                </a:cubicBezTo>
                <a:cubicBezTo>
                  <a:pt x="13738" y="16121"/>
                  <a:pt x="16121" y="13738"/>
                  <a:pt x="16121" y="10800"/>
                </a:cubicBezTo>
                <a:cubicBezTo>
                  <a:pt x="16121" y="7861"/>
                  <a:pt x="13738" y="5479"/>
                  <a:pt x="10800" y="5479"/>
                </a:cubicBezTo>
                <a:cubicBezTo>
                  <a:pt x="10425" y="5478"/>
                  <a:pt x="10051" y="5518"/>
                  <a:pt x="9685" y="5597"/>
                </a:cubicBezTo>
                <a:lnTo>
                  <a:pt x="8537" y="239"/>
                </a:lnTo>
                <a:cubicBezTo>
                  <a:pt x="9281" y="80"/>
                  <a:pt x="10039" y="-1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764"/>
                  <a:pt x="16764" y="21600"/>
                  <a:pt x="10800" y="21600"/>
                </a:cubicBezTo>
                <a:cubicBezTo>
                  <a:pt x="10659" y="21600"/>
                  <a:pt x="10518" y="21597"/>
                  <a:pt x="10377" y="21591"/>
                </a:cubicBezTo>
                <a:lnTo>
                  <a:pt x="10272" y="24289"/>
                </a:lnTo>
                <a:lnTo>
                  <a:pt x="5048" y="18641"/>
                </a:lnTo>
                <a:lnTo>
                  <a:pt x="10697" y="13418"/>
                </a:lnTo>
                <a:lnTo>
                  <a:pt x="10592" y="16116"/>
                </a:lnTo>
                <a:close/>
              </a:path>
            </a:pathLst>
          </a:custGeom>
          <a:solidFill>
            <a:srgbClr val="FF0000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defRPr/>
            </a:pPr>
            <a:endParaRPr lang="en-US" sz="4400" b="1">
              <a:solidFill>
                <a:schemeClr val="tx1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Times New Roman" pitchFamily="18" charset="0"/>
            </a:endParaRPr>
          </a:p>
        </p:txBody>
      </p:sp>
      <p:sp>
        <p:nvSpPr>
          <p:cNvPr id="6" name="AutoShape 14"/>
          <p:cNvSpPr>
            <a:spLocks noChangeArrowheads="1"/>
          </p:cNvSpPr>
          <p:nvPr/>
        </p:nvSpPr>
        <p:spPr bwMode="auto">
          <a:xfrm flipH="1">
            <a:off x="76200" y="3413125"/>
            <a:ext cx="2057400" cy="1981200"/>
          </a:xfrm>
          <a:custGeom>
            <a:avLst/>
            <a:gdLst>
              <a:gd name="T0" fmla="*/ 195885698 w 21600"/>
              <a:gd name="T1" fmla="*/ 87225623 h 21600"/>
              <a:gd name="T2" fmla="*/ 94227671 w 21600"/>
              <a:gd name="T3" fmla="*/ 21848506 h 21600"/>
              <a:gd name="T4" fmla="*/ 148980519 w 21600"/>
              <a:gd name="T5" fmla="*/ 88967153 h 21600"/>
              <a:gd name="T6" fmla="*/ 101594518 w 21600"/>
              <a:gd name="T7" fmla="*/ 204384646 h 21600"/>
              <a:gd name="T8" fmla="*/ 52230723 w 21600"/>
              <a:gd name="T9" fmla="*/ 161234446 h 21600"/>
              <a:gd name="T10" fmla="*/ 98763856 w 21600"/>
              <a:gd name="T11" fmla="*/ 115459571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0965" y="16423"/>
                </a:moveTo>
                <a:cubicBezTo>
                  <a:pt x="14007" y="16333"/>
                  <a:pt x="16426" y="13842"/>
                  <a:pt x="16426" y="10800"/>
                </a:cubicBezTo>
                <a:cubicBezTo>
                  <a:pt x="16426" y="7692"/>
                  <a:pt x="13907" y="5174"/>
                  <a:pt x="10800" y="5174"/>
                </a:cubicBezTo>
                <a:cubicBezTo>
                  <a:pt x="10705" y="5173"/>
                  <a:pt x="10611" y="5176"/>
                  <a:pt x="10516" y="5181"/>
                </a:cubicBezTo>
                <a:lnTo>
                  <a:pt x="10256" y="13"/>
                </a:lnTo>
                <a:cubicBezTo>
                  <a:pt x="10437" y="4"/>
                  <a:pt x="10618" y="-1"/>
                  <a:pt x="10800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6640"/>
                  <a:pt x="16956" y="21422"/>
                  <a:pt x="11118" y="21595"/>
                </a:cubicBezTo>
                <a:lnTo>
                  <a:pt x="11198" y="24294"/>
                </a:lnTo>
                <a:lnTo>
                  <a:pt x="5757" y="19165"/>
                </a:lnTo>
                <a:lnTo>
                  <a:pt x="10886" y="13724"/>
                </a:lnTo>
                <a:lnTo>
                  <a:pt x="10965" y="16423"/>
                </a:lnTo>
                <a:close/>
              </a:path>
            </a:pathLst>
          </a:custGeom>
          <a:solidFill>
            <a:srgbClr val="FF0000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2133600" y="6080125"/>
            <a:ext cx="4876800" cy="461665"/>
          </a:xfrm>
          <a:prstGeom prst="rect">
            <a:avLst/>
          </a:prstGeom>
          <a:solidFill>
            <a:schemeClr val="bg1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400" b="1" dirty="0" err="1">
                <a:latin typeface="+mn-lt"/>
              </a:rPr>
              <a:t>Gastroesophageal</a:t>
            </a:r>
            <a:r>
              <a:rPr lang="en-US" sz="2400" b="1" dirty="0">
                <a:latin typeface="+mn-lt"/>
              </a:rPr>
              <a:t> Varices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914400" y="2879725"/>
            <a:ext cx="7162800" cy="1524000"/>
          </a:xfrm>
          <a:prstGeom prst="ellipse">
            <a:avLst/>
          </a:prstGeom>
          <a:solidFill>
            <a:schemeClr val="bg1"/>
          </a:solidFill>
          <a:ln w="381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r>
              <a:rPr lang="en-US" sz="2500" b="1" dirty="0">
                <a:solidFill>
                  <a:schemeClr val="tx1"/>
                </a:solidFill>
              </a:rPr>
              <a:t>Pooling of Blood</a:t>
            </a:r>
          </a:p>
          <a:p>
            <a:pPr algn="ctr"/>
            <a:r>
              <a:rPr lang="en-US" sz="2500" dirty="0">
                <a:solidFill>
                  <a:schemeClr val="tx1"/>
                </a:solidFill>
              </a:rPr>
              <a:t>Vasodilation of </a:t>
            </a:r>
            <a:r>
              <a:rPr lang="en-US" sz="2500" dirty="0" smtClean="0">
                <a:solidFill>
                  <a:schemeClr val="tx1"/>
                </a:solidFill>
              </a:rPr>
              <a:t>splanchnic</a:t>
            </a:r>
            <a:r>
              <a:rPr lang="en-US" sz="2500" dirty="0">
                <a:solidFill>
                  <a:schemeClr val="tx1"/>
                </a:solidFill>
              </a:rPr>
              <a:t>, mesentery, abdominal veins</a:t>
            </a:r>
            <a:r>
              <a:rPr lang="en-US" sz="2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9" name="WordArt 17"/>
          <p:cNvSpPr>
            <a:spLocks noChangeArrowheads="1" noChangeShapeType="1" noTextEdit="1"/>
          </p:cNvSpPr>
          <p:nvPr/>
        </p:nvSpPr>
        <p:spPr bwMode="auto">
          <a:xfrm rot="4700823">
            <a:off x="7164388" y="3663950"/>
            <a:ext cx="1492250" cy="16002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2494676"/>
              </a:avLst>
            </a:prstTxWarp>
          </a:bodyPr>
          <a:lstStyle/>
          <a:p>
            <a:pPr algn="ctr"/>
            <a:r>
              <a:rPr lang="en-US" sz="2800" kern="10" dirty="0" smtClean="0">
                <a:ln w="95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Arial Black"/>
              </a:rPr>
              <a:t>Collaterals</a:t>
            </a:r>
            <a:endParaRPr lang="en-US" sz="2800" kern="10" dirty="0">
              <a:ln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0" name="WordArt 18"/>
          <p:cNvSpPr>
            <a:spLocks noChangeArrowheads="1" noChangeShapeType="1" noTextEdit="1"/>
          </p:cNvSpPr>
          <p:nvPr/>
        </p:nvSpPr>
        <p:spPr bwMode="auto">
          <a:xfrm rot="-5400000">
            <a:off x="152400" y="4022725"/>
            <a:ext cx="1219200" cy="762000"/>
          </a:xfrm>
          <a:prstGeom prst="rect">
            <a:avLst/>
          </a:prstGeom>
        </p:spPr>
        <p:txBody>
          <a:bodyPr spcFirstLastPara="1" wrap="none" fromWordArt="1">
            <a:prstTxWarp prst="textArchUp">
              <a:avLst>
                <a:gd name="adj" fmla="val 10187452"/>
              </a:avLst>
            </a:prstTxWarp>
          </a:bodyPr>
          <a:lstStyle/>
          <a:p>
            <a:pPr algn="ctr"/>
            <a:r>
              <a:rPr lang="en-US" sz="2400" kern="10" dirty="0" smtClean="0">
                <a:ln w="9525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:ln>
                <a:solidFill>
                  <a:srgbClr val="000000"/>
                </a:solidFill>
                <a:latin typeface="Arial Black"/>
              </a:rPr>
              <a:t>Collaterals</a:t>
            </a:r>
            <a:endParaRPr lang="en-US" sz="2400" kern="10" dirty="0">
              <a:ln w="9525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:ln>
              <a:solidFill>
                <a:srgbClr val="000000"/>
              </a:solidFill>
              <a:latin typeface="Arial Black"/>
            </a:endParaRPr>
          </a:p>
        </p:txBody>
      </p:sp>
      <p:sp>
        <p:nvSpPr>
          <p:cNvPr id="11" name="AutoShape 15"/>
          <p:cNvSpPr>
            <a:spLocks noChangeArrowheads="1"/>
          </p:cNvSpPr>
          <p:nvPr/>
        </p:nvSpPr>
        <p:spPr bwMode="auto">
          <a:xfrm>
            <a:off x="2286000" y="136525"/>
            <a:ext cx="4495800" cy="1295400"/>
          </a:xfrm>
          <a:prstGeom prst="downArrowCallout">
            <a:avLst>
              <a:gd name="adj1" fmla="val 13240"/>
              <a:gd name="adj2" fmla="val 13722"/>
              <a:gd name="adj3" fmla="val 19685"/>
              <a:gd name="adj4" fmla="val 65366"/>
            </a:avLst>
          </a:prstGeom>
          <a:solidFill>
            <a:schemeClr val="bg1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Cirrhosis</a:t>
            </a:r>
          </a:p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Reduced blood flow through liver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12" name="AutoShape 16"/>
          <p:cNvSpPr>
            <a:spLocks noChangeArrowheads="1"/>
          </p:cNvSpPr>
          <p:nvPr/>
        </p:nvSpPr>
        <p:spPr bwMode="auto">
          <a:xfrm>
            <a:off x="2362200" y="4556125"/>
            <a:ext cx="4343400" cy="1447800"/>
          </a:xfrm>
          <a:prstGeom prst="downArrowCallout">
            <a:avLst>
              <a:gd name="adj1" fmla="val 14250"/>
              <a:gd name="adj2" fmla="val 18417"/>
              <a:gd name="adj3" fmla="val 17653"/>
              <a:gd name="adj4" fmla="val 74014"/>
            </a:avLst>
          </a:prstGeom>
          <a:solidFill>
            <a:schemeClr val="bg1"/>
          </a:solidFill>
          <a:ln w="28575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Formation, enlargement &amp; engorgement of collateral blood vessels</a:t>
            </a: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3810000" y="2346325"/>
            <a:ext cx="457200" cy="533400"/>
          </a:xfrm>
          <a:prstGeom prst="upArrow">
            <a:avLst>
              <a:gd name="adj1" fmla="val 25833"/>
              <a:gd name="adj2" fmla="val 49308"/>
            </a:avLst>
          </a:prstGeom>
          <a:solidFill>
            <a:schemeClr val="bg1"/>
          </a:solidFill>
          <a:ln w="254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6188075"/>
            <a:ext cx="2895600" cy="365125"/>
          </a:xfrm>
        </p:spPr>
        <p:txBody>
          <a:bodyPr/>
          <a:lstStyle/>
          <a:p>
            <a:r>
              <a:rPr lang="en-US" smtClean="0"/>
              <a:t>Lawrence Carey, PharmD - TUSP 2014</a:t>
            </a:r>
            <a:endParaRPr lang="en-US"/>
          </a:p>
        </p:txBody>
      </p:sp>
      <p:sp>
        <p:nvSpPr>
          <p:cNvPr id="15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188075"/>
            <a:ext cx="2133600" cy="365125"/>
          </a:xfrm>
        </p:spPr>
        <p:txBody>
          <a:bodyPr/>
          <a:lstStyle/>
          <a:p>
            <a:fld id="{5EA6D3E2-79FB-4615-85E3-01D4C6F1324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16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6" grpId="0" animBg="1"/>
      <p:bldP spid="7" grpId="0" animBg="1" autoUpdateAnimBg="0"/>
      <p:bldP spid="8" grpId="0" animBg="1" autoUpdateAnimBg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457200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G/E </a:t>
            </a:r>
            <a:r>
              <a:rPr lang="en-US" sz="1600" b="1" dirty="0" err="1" smtClean="0"/>
              <a:t>Varices</a:t>
            </a:r>
            <a:r>
              <a:rPr lang="en-US" sz="1600" b="1" dirty="0" smtClean="0"/>
              <a:t> - Management</a:t>
            </a:r>
            <a:endParaRPr 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1981200" y="838200"/>
            <a:ext cx="5943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dirty="0" smtClean="0"/>
              <a:t>1</a:t>
            </a:r>
            <a:r>
              <a:rPr lang="en-US" sz="1600" baseline="30000" dirty="0" smtClean="0"/>
              <a:t>0</a:t>
            </a:r>
            <a:r>
              <a:rPr lang="en-US" sz="1600" dirty="0" smtClean="0"/>
              <a:t> prophylaxis</a:t>
            </a:r>
            <a:r>
              <a:rPr lang="en-US" dirty="0" smtClean="0"/>
              <a:t>: </a:t>
            </a:r>
            <a:r>
              <a:rPr lang="en-US" sz="1400" dirty="0" smtClean="0"/>
              <a:t>keep portal pressure &lt; 12 mm Hg &amp; prevent 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bleeding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Treat any acute bleeding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2</a:t>
            </a:r>
            <a:r>
              <a:rPr lang="en-US" sz="1600" baseline="30000" dirty="0"/>
              <a:t>0</a:t>
            </a:r>
            <a:r>
              <a:rPr lang="en-US" sz="1600" dirty="0"/>
              <a:t> prophylaxis</a:t>
            </a:r>
            <a:r>
              <a:rPr lang="en-US" dirty="0" smtClean="0"/>
              <a:t>: </a:t>
            </a:r>
            <a:r>
              <a:rPr lang="en-US" sz="1400" dirty="0" smtClean="0"/>
              <a:t>prevent a second bleeding</a:t>
            </a:r>
            <a:endParaRPr 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2057400"/>
            <a:ext cx="73914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1</a:t>
            </a:r>
            <a:r>
              <a:rPr lang="en-US" sz="1600" b="1" baseline="30000" dirty="0" smtClean="0">
                <a:solidFill>
                  <a:srgbClr val="FF0000"/>
                </a:solidFill>
              </a:rPr>
              <a:t>0</a:t>
            </a:r>
            <a:r>
              <a:rPr lang="en-US" sz="1600" b="1" dirty="0" smtClean="0">
                <a:solidFill>
                  <a:srgbClr val="FF0000"/>
                </a:solidFill>
              </a:rPr>
              <a:t> Prophylaxis</a:t>
            </a:r>
            <a:r>
              <a:rPr lang="en-US" sz="1600" dirty="0" smtClean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Non-selective BBs (</a:t>
            </a:r>
            <a:r>
              <a:rPr lang="en-US" sz="1400" dirty="0" smtClean="0">
                <a:solidFill>
                  <a:srgbClr val="FF0000"/>
                </a:solidFill>
              </a:rPr>
              <a:t>propranolol, </a:t>
            </a:r>
            <a:r>
              <a:rPr lang="en-US" sz="1400" dirty="0" err="1" smtClean="0">
                <a:solidFill>
                  <a:srgbClr val="FF0000"/>
                </a:solidFill>
              </a:rPr>
              <a:t>nadolol</a:t>
            </a:r>
            <a:r>
              <a:rPr lang="en-US" sz="1400" dirty="0" smtClean="0"/>
              <a:t>) to block B2 receptors instead of B1 in the heart</a:t>
            </a:r>
          </a:p>
          <a:p>
            <a:pPr marL="0" lvl="1"/>
            <a:r>
              <a:rPr lang="en-US" sz="1600" b="1" dirty="0" err="1">
                <a:solidFill>
                  <a:srgbClr val="FF0000"/>
                </a:solidFill>
              </a:rPr>
              <a:t>Tx</a:t>
            </a:r>
            <a:r>
              <a:rPr lang="en-US" sz="1600" b="1" dirty="0">
                <a:solidFill>
                  <a:srgbClr val="FF0000"/>
                </a:solidFill>
              </a:rPr>
              <a:t> of acute bleeding: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Hematemesis/melena: Acute esophageal </a:t>
            </a:r>
            <a:r>
              <a:rPr lang="en-US" sz="1400" dirty="0" err="1" smtClean="0"/>
              <a:t>variceal</a:t>
            </a:r>
            <a:r>
              <a:rPr lang="en-US" sz="1400" dirty="0" smtClean="0"/>
              <a:t> hemorrhage is a medical emergency</a:t>
            </a:r>
          </a:p>
          <a:p>
            <a:pPr marL="742950" lvl="1" indent="-285750">
              <a:buFontTx/>
              <a:buChar char="-"/>
            </a:pPr>
            <a:r>
              <a:rPr lang="en-US" sz="1400" b="1" dirty="0" err="1" smtClean="0">
                <a:solidFill>
                  <a:srgbClr val="FF0000"/>
                </a:solidFill>
              </a:rPr>
              <a:t>Octreotide</a:t>
            </a:r>
            <a:r>
              <a:rPr lang="en-US" sz="1400" dirty="0" smtClean="0"/>
              <a:t> IV (long acting synthetic analog of </a:t>
            </a:r>
            <a:r>
              <a:rPr lang="en-US" sz="1400" dirty="0" err="1" smtClean="0"/>
              <a:t>somatostatin</a:t>
            </a:r>
            <a:r>
              <a:rPr lang="en-US" sz="1400" dirty="0" smtClean="0"/>
              <a:t>) – vasoconstriction of splanchnic vasculature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Endoscopic band ligation (EBL) – most effective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Supportive:</a:t>
            </a:r>
          </a:p>
          <a:p>
            <a:pPr marL="1200150" lvl="2" indent="-285750">
              <a:buFontTx/>
              <a:buChar char="-"/>
            </a:pPr>
            <a:r>
              <a:rPr lang="en-US" sz="1400" dirty="0" smtClean="0"/>
              <a:t>Fluid resuscitation</a:t>
            </a:r>
          </a:p>
          <a:p>
            <a:pPr marL="1200150" lvl="2" indent="-285750">
              <a:buFontTx/>
              <a:buChar char="-"/>
            </a:pPr>
            <a:r>
              <a:rPr lang="en-US" sz="1400" dirty="0" smtClean="0"/>
              <a:t>Correct coagulopathy (</a:t>
            </a:r>
            <a:r>
              <a:rPr lang="en-US" sz="1400" dirty="0" err="1" smtClean="0"/>
              <a:t>vit</a:t>
            </a:r>
            <a:r>
              <a:rPr lang="en-US" sz="1400" dirty="0" smtClean="0"/>
              <a:t> K, platelets, FFP)</a:t>
            </a:r>
          </a:p>
          <a:p>
            <a:pPr marL="1200150" lvl="2" indent="-285750">
              <a:buFontTx/>
              <a:buChar char="-"/>
            </a:pPr>
            <a:r>
              <a:rPr lang="en-US" sz="1400" dirty="0" smtClean="0"/>
              <a:t>Prevent infection (antibiotics)</a:t>
            </a:r>
          </a:p>
          <a:p>
            <a:pPr marL="0" lvl="1"/>
            <a:r>
              <a:rPr lang="en-US" sz="1600" b="1" dirty="0">
                <a:solidFill>
                  <a:srgbClr val="FF0000"/>
                </a:solidFill>
              </a:rPr>
              <a:t>2</a:t>
            </a:r>
            <a:r>
              <a:rPr lang="en-US" sz="1600" b="1" baseline="30000" dirty="0">
                <a:solidFill>
                  <a:srgbClr val="FF0000"/>
                </a:solidFill>
              </a:rPr>
              <a:t>0</a:t>
            </a:r>
            <a:r>
              <a:rPr lang="en-US" sz="1600" b="1" dirty="0">
                <a:solidFill>
                  <a:srgbClr val="FF0000"/>
                </a:solidFill>
              </a:rPr>
              <a:t> Prophylaxis: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Non-selective BBs + EBL procedure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95800" y="5410200"/>
            <a:ext cx="40766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1400" dirty="0"/>
              <a:t>Propranolol 20 mg PO BID; max 80 mg BID</a:t>
            </a:r>
          </a:p>
          <a:p>
            <a:pPr lvl="1"/>
            <a:r>
              <a:rPr lang="en-US" sz="1400" dirty="0" err="1"/>
              <a:t>Nadolol</a:t>
            </a:r>
            <a:r>
              <a:rPr lang="en-US" sz="1400" dirty="0"/>
              <a:t> 40 mg PO Daily; max of 160 mg daily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95400" y="5172488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Supportive:</a:t>
            </a:r>
          </a:p>
          <a:p>
            <a:r>
              <a:rPr lang="en-US" sz="1400" dirty="0" smtClean="0"/>
              <a:t>      - Fluid resuscitation</a:t>
            </a:r>
          </a:p>
          <a:p>
            <a:r>
              <a:rPr lang="en-US" sz="1400" dirty="0" smtClean="0"/>
              <a:t>      - Correct coagulopathy</a:t>
            </a:r>
          </a:p>
          <a:p>
            <a:r>
              <a:rPr lang="en-US" sz="1400" dirty="0" smtClean="0"/>
              <a:t>      - Prevent infection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41827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457200"/>
            <a:ext cx="3200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Ascites – Mechanism</a:t>
            </a:r>
          </a:p>
          <a:p>
            <a:pPr algn="ctr"/>
            <a:r>
              <a:rPr lang="en-US" sz="1400" dirty="0" smtClean="0"/>
              <a:t>Accumulation of fluid in peritoneal cavity</a:t>
            </a:r>
            <a:endParaRPr lang="en-US" sz="14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168452"/>
            <a:ext cx="7260397" cy="4927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590800" y="63246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Hyperdynamic</a:t>
            </a:r>
            <a:r>
              <a:rPr lang="en-US" sz="1200" b="1" dirty="0"/>
              <a:t> circulation</a:t>
            </a:r>
            <a:r>
              <a:rPr lang="en-US" sz="1200" dirty="0"/>
              <a:t> is abnormally increased circulatory </a:t>
            </a:r>
            <a:r>
              <a:rPr lang="en-US" sz="1200" dirty="0" smtClean="0"/>
              <a:t>volume</a:t>
            </a:r>
          </a:p>
          <a:p>
            <a:r>
              <a:rPr lang="en-US" sz="1200" dirty="0" smtClean="0"/>
              <a:t>Nitric oxide:  vasodilator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6499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76600" y="3472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Ascites - Assessment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838200"/>
            <a:ext cx="73914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Serum-Ascites Albumin Gradient (SAAG)</a:t>
            </a:r>
            <a:r>
              <a:rPr lang="en-US" sz="1600" dirty="0" smtClean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sz="1600" dirty="0" smtClean="0"/>
              <a:t>SAAG  =  Serum </a:t>
            </a:r>
            <a:r>
              <a:rPr lang="en-US" sz="1600" dirty="0" err="1" smtClean="0"/>
              <a:t>Alb</a:t>
            </a:r>
            <a:r>
              <a:rPr lang="en-US" sz="1600" dirty="0" smtClean="0"/>
              <a:t>  -  Ascites </a:t>
            </a:r>
            <a:r>
              <a:rPr lang="en-US" sz="1600" dirty="0" err="1" smtClean="0"/>
              <a:t>Alb</a:t>
            </a:r>
            <a:r>
              <a:rPr lang="en-US" sz="1600" dirty="0" smtClean="0"/>
              <a:t>  ≥  1.1 g/dl   </a:t>
            </a:r>
            <a:r>
              <a:rPr lang="en-US" sz="1400" dirty="0" smtClean="0"/>
              <a:t>…  portal hypertension  </a:t>
            </a:r>
            <a:r>
              <a:rPr lang="en-US" sz="1200" dirty="0" smtClean="0"/>
              <a:t>…  rule out spontaneous bacterial peritonitis</a:t>
            </a:r>
          </a:p>
          <a:p>
            <a:pPr marL="0" lvl="1"/>
            <a:endParaRPr lang="en-US" sz="1600" b="1" dirty="0" smtClean="0">
              <a:solidFill>
                <a:srgbClr val="FF0000"/>
              </a:solidFill>
            </a:endParaRPr>
          </a:p>
          <a:p>
            <a:pPr marL="0" lvl="1"/>
            <a:r>
              <a:rPr lang="en-US" sz="1600" b="1" dirty="0" smtClean="0">
                <a:solidFill>
                  <a:srgbClr val="FF0000"/>
                </a:solidFill>
              </a:rPr>
              <a:t>Baseline measurements:</a:t>
            </a:r>
            <a:endParaRPr lang="en-US" sz="1600" b="1" dirty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Renal functions (</a:t>
            </a:r>
            <a:r>
              <a:rPr lang="en-US" sz="1400" dirty="0" err="1" smtClean="0"/>
              <a:t>SCr</a:t>
            </a:r>
            <a:r>
              <a:rPr lang="en-US" sz="1400" dirty="0" smtClean="0"/>
              <a:t>, BUN, </a:t>
            </a:r>
            <a:r>
              <a:rPr lang="en-US" sz="1400" dirty="0" err="1" smtClean="0"/>
              <a:t>CrCl</a:t>
            </a:r>
            <a:r>
              <a:rPr lang="en-US" sz="1400" dirty="0" smtClean="0"/>
              <a:t>/GFR)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Electrolytes (K, Mg, Na)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Blood pressure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76600" y="3166646"/>
            <a:ext cx="2209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Ascites - Management</a:t>
            </a:r>
            <a:endParaRPr lang="en-US" sz="1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905000" y="3581400"/>
            <a:ext cx="4876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USE TOGETHER </a:t>
            </a:r>
            <a:r>
              <a:rPr lang="en-US" sz="1400" dirty="0" smtClean="0"/>
              <a:t>– single use of either agent is not as effective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209800" y="3886200"/>
            <a:ext cx="4343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Spironolactone  :  Furosemide  </a:t>
            </a:r>
            <a:r>
              <a:rPr lang="en-US" sz="1400" dirty="0" smtClean="0"/>
              <a:t>at 100 : 40 mg ratio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3733800" y="4648200"/>
            <a:ext cx="129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Supportive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33600" y="5029200"/>
            <a:ext cx="4343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 dirty="0" smtClean="0"/>
              <a:t>Non-pharmacological </a:t>
            </a:r>
            <a:r>
              <a:rPr lang="en-US" sz="1200" dirty="0" smtClean="0"/>
              <a:t>(no alcohol, low Na, fluid restriction)</a:t>
            </a:r>
          </a:p>
          <a:p>
            <a:pPr marL="285750" indent="-285750">
              <a:buFontTx/>
              <a:buChar char="-"/>
            </a:pPr>
            <a:r>
              <a:rPr lang="en-US" sz="1400" dirty="0" err="1"/>
              <a:t>Paracentesis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Albumin only </a:t>
            </a:r>
            <a:r>
              <a:rPr lang="en-US" sz="1400" dirty="0" smtClean="0">
                <a:solidFill>
                  <a:srgbClr val="FF0000"/>
                </a:solidFill>
              </a:rPr>
              <a:t>if &gt; 5 L removed from </a:t>
            </a:r>
            <a:r>
              <a:rPr lang="en-US" sz="1400" dirty="0" err="1" smtClean="0">
                <a:solidFill>
                  <a:srgbClr val="FF0000"/>
                </a:solidFill>
              </a:rPr>
              <a:t>paracentesis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470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14400"/>
            <a:ext cx="5972727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858000" y="4953000"/>
            <a:ext cx="144780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Portal Vein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0" y="3593068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Lobules in liver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6858000" y="2373868"/>
            <a:ext cx="144780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Vena Cava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62800" y="11430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HEART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105261" y="971939"/>
            <a:ext cx="914400" cy="6858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2" idx="0"/>
          </p:cNvCxnSpPr>
          <p:nvPr/>
        </p:nvCxnSpPr>
        <p:spPr>
          <a:xfrm flipV="1">
            <a:off x="7581900" y="1828800"/>
            <a:ext cx="0" cy="3124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5284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4200" y="347246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Spontaneous Bacterial Peritonitis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600200" y="838200"/>
            <a:ext cx="6934200" cy="587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Risk Factors</a:t>
            </a:r>
            <a:r>
              <a:rPr lang="en-US" sz="1600" dirty="0" smtClean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sz="1400" dirty="0" err="1" smtClean="0"/>
              <a:t>Ascitic</a:t>
            </a:r>
            <a:r>
              <a:rPr lang="en-US" sz="1400" dirty="0" smtClean="0"/>
              <a:t> fluid protein </a:t>
            </a:r>
            <a:r>
              <a:rPr lang="en-US" sz="1400" dirty="0" err="1" smtClean="0"/>
              <a:t>concentrion</a:t>
            </a:r>
            <a:r>
              <a:rPr lang="en-US" sz="1400" dirty="0" smtClean="0"/>
              <a:t> &lt; 1 g/</a:t>
            </a:r>
            <a:r>
              <a:rPr lang="en-US" sz="1400" dirty="0" err="1" smtClean="0"/>
              <a:t>dL</a:t>
            </a:r>
            <a:endParaRPr lang="en-US" sz="1400" dirty="0" smtClean="0"/>
          </a:p>
          <a:p>
            <a:pPr marL="742950" lvl="1" indent="-285750">
              <a:buFontTx/>
              <a:buChar char="-"/>
            </a:pPr>
            <a:r>
              <a:rPr lang="en-US" sz="1400" dirty="0" err="1"/>
              <a:t>Variceal</a:t>
            </a:r>
            <a:r>
              <a:rPr lang="en-US" sz="1400" dirty="0"/>
              <a:t> bleeding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History of </a:t>
            </a:r>
            <a:r>
              <a:rPr lang="en-US" sz="1400" dirty="0" smtClean="0"/>
              <a:t>SBP</a:t>
            </a:r>
            <a:endParaRPr lang="en-US" sz="1400" dirty="0"/>
          </a:p>
          <a:p>
            <a:pPr marL="0" lvl="1"/>
            <a:endParaRPr lang="en-US" sz="1600" b="1" dirty="0" smtClean="0">
              <a:solidFill>
                <a:srgbClr val="FF0000"/>
              </a:solidFill>
            </a:endParaRPr>
          </a:p>
          <a:p>
            <a:pPr marL="0" lvl="1"/>
            <a:r>
              <a:rPr lang="en-US" sz="1600" b="1" dirty="0" smtClean="0">
                <a:solidFill>
                  <a:srgbClr val="FF0000"/>
                </a:solidFill>
              </a:rPr>
              <a:t>Signs &amp; </a:t>
            </a:r>
            <a:r>
              <a:rPr lang="en-US" sz="1600" b="1" dirty="0" err="1" smtClean="0">
                <a:solidFill>
                  <a:srgbClr val="FF0000"/>
                </a:solidFill>
              </a:rPr>
              <a:t>Sx</a:t>
            </a:r>
            <a:r>
              <a:rPr lang="en-US" sz="1600" b="1" dirty="0" smtClean="0">
                <a:solidFill>
                  <a:srgbClr val="FF0000"/>
                </a:solidFill>
              </a:rPr>
              <a:t> of Infections:</a:t>
            </a:r>
            <a:endParaRPr lang="en-US" sz="1600" b="1" dirty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↑ WBC, fever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Abdominal pain, N/V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New-onset encephalopathy, GI bleeding, renal dysfunction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0" lvl="1"/>
            <a:r>
              <a:rPr lang="en-US" sz="1600" b="1" dirty="0">
                <a:solidFill>
                  <a:srgbClr val="FF0000"/>
                </a:solidFill>
              </a:rPr>
              <a:t>Diagnosis: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↑ </a:t>
            </a:r>
            <a:r>
              <a:rPr lang="en-US" sz="1400" dirty="0" err="1" smtClean="0"/>
              <a:t>polymorphonuclear</a:t>
            </a:r>
            <a:r>
              <a:rPr lang="en-US" sz="1400" dirty="0" smtClean="0"/>
              <a:t> counts  &gt; 250 / mm3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Culture:  E. coli, </a:t>
            </a:r>
            <a:r>
              <a:rPr lang="en-US" sz="1400" dirty="0" err="1" smtClean="0"/>
              <a:t>Klebsiella</a:t>
            </a:r>
            <a:r>
              <a:rPr lang="en-US" sz="1400" dirty="0" smtClean="0"/>
              <a:t> pneumonia, Strep pneumonia, enterococci</a:t>
            </a:r>
          </a:p>
          <a:p>
            <a:pPr marL="742950" lvl="1" indent="-285750">
              <a:buFontTx/>
              <a:buChar char="-"/>
            </a:pPr>
            <a:endParaRPr lang="en-US" sz="1400" dirty="0"/>
          </a:p>
          <a:p>
            <a:pPr marL="0" lvl="1"/>
            <a:r>
              <a:rPr lang="en-US" sz="1600" b="1" dirty="0">
                <a:solidFill>
                  <a:srgbClr val="FF0000"/>
                </a:solidFill>
              </a:rPr>
              <a:t>Treatment</a:t>
            </a:r>
            <a:r>
              <a:rPr lang="en-US" sz="1600" b="1" dirty="0" smtClean="0">
                <a:solidFill>
                  <a:srgbClr val="FF0000"/>
                </a:solidFill>
              </a:rPr>
              <a:t>:    5 days min for negative culture – 10 days for positive culture</a:t>
            </a:r>
            <a:endParaRPr lang="en-US" sz="1600" b="1" dirty="0">
              <a:solidFill>
                <a:srgbClr val="FF000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sz="1400" dirty="0" err="1" smtClean="0"/>
              <a:t>Tx</a:t>
            </a:r>
            <a:r>
              <a:rPr lang="en-US" sz="1400" dirty="0" smtClean="0"/>
              <a:t> immediately after ascites fluid is taken for diagnosis  … do not wait for culture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Empiric antibiotic </a:t>
            </a:r>
            <a:r>
              <a:rPr lang="en-US" sz="1400" dirty="0" err="1" smtClean="0"/>
              <a:t>Tx</a:t>
            </a:r>
            <a:endParaRPr lang="en-US" sz="1400" dirty="0" smtClean="0"/>
          </a:p>
          <a:p>
            <a:pPr marL="1200150" lvl="2" indent="-285750">
              <a:buFontTx/>
              <a:buChar char="-"/>
            </a:pPr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generation </a:t>
            </a:r>
            <a:r>
              <a:rPr lang="en-US" sz="1400" dirty="0" err="1" smtClean="0"/>
              <a:t>cephalosporins</a:t>
            </a:r>
            <a:r>
              <a:rPr lang="en-US" sz="1400" dirty="0" smtClean="0"/>
              <a:t> (</a:t>
            </a:r>
            <a:r>
              <a:rPr lang="en-US" sz="1400" dirty="0" err="1" smtClean="0"/>
              <a:t>Cefotaxime</a:t>
            </a:r>
            <a:r>
              <a:rPr lang="en-US" sz="1400" dirty="0" smtClean="0"/>
              <a:t>, Ceftriaxone)</a:t>
            </a:r>
          </a:p>
          <a:p>
            <a:pPr marL="1200150" lvl="2" indent="-285750">
              <a:buFontTx/>
              <a:buChar char="-"/>
            </a:pPr>
            <a:r>
              <a:rPr lang="en-US" sz="1400" dirty="0" err="1" smtClean="0"/>
              <a:t>Fluoroquinolone</a:t>
            </a:r>
            <a:r>
              <a:rPr lang="en-US" sz="1400" dirty="0" smtClean="0"/>
              <a:t> (</a:t>
            </a:r>
            <a:r>
              <a:rPr lang="en-US" sz="1400" dirty="0" err="1" smtClean="0"/>
              <a:t>Ofloxacin</a:t>
            </a:r>
            <a:r>
              <a:rPr lang="en-US" sz="1400" dirty="0" smtClean="0"/>
              <a:t>, Ciprofloxacin)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Supportive:</a:t>
            </a:r>
          </a:p>
          <a:p>
            <a:pPr marL="1200150" lvl="2" indent="-285750">
              <a:buFontTx/>
              <a:buChar char="-"/>
            </a:pPr>
            <a:r>
              <a:rPr lang="en-US" sz="1400" dirty="0" smtClean="0"/>
              <a:t>Albumin IV </a:t>
            </a:r>
            <a:r>
              <a:rPr lang="en-US" sz="1400" dirty="0" smtClean="0"/>
              <a:t>infusion  … 1.5 g/kg x 1 dose (day 1) … 1 g/kg x 1 dose (day 3)</a:t>
            </a:r>
          </a:p>
          <a:p>
            <a:pPr marL="1200150" lvl="2" indent="-285750">
              <a:buFontTx/>
              <a:buChar char="-"/>
            </a:pPr>
            <a:r>
              <a:rPr lang="en-US" sz="1400" dirty="0" smtClean="0"/>
              <a:t>No more than 100 g of albumi</a:t>
            </a:r>
            <a:r>
              <a:rPr lang="en-US" sz="1400" dirty="0"/>
              <a:t>n</a:t>
            </a:r>
            <a:endParaRPr lang="en-US" sz="1400" dirty="0" smtClean="0"/>
          </a:p>
          <a:p>
            <a:pPr marL="1200150" lvl="2" indent="-285750">
              <a:buFontTx/>
              <a:buChar char="-"/>
            </a:pPr>
            <a:endParaRPr lang="en-US" sz="1400" dirty="0"/>
          </a:p>
          <a:p>
            <a:pPr marL="0" lvl="1"/>
            <a:r>
              <a:rPr lang="en-US" sz="1600" b="1" dirty="0">
                <a:solidFill>
                  <a:srgbClr val="FF0000"/>
                </a:solidFill>
              </a:rPr>
              <a:t>Long-Term Prophylaxis</a:t>
            </a:r>
          </a:p>
          <a:p>
            <a:pPr marL="742950" lvl="1" indent="-285750">
              <a:buFontTx/>
              <a:buChar char="-"/>
            </a:pPr>
            <a:r>
              <a:rPr lang="en-US" sz="1400" dirty="0" err="1"/>
              <a:t>Norfloxacin</a:t>
            </a:r>
            <a:r>
              <a:rPr lang="en-US" sz="1400" dirty="0"/>
              <a:t> or Ciprofloxacin</a:t>
            </a:r>
          </a:p>
          <a:p>
            <a:pPr marL="742950" lvl="1" indent="-285750">
              <a:buFontTx/>
              <a:buChar char="-"/>
            </a:pPr>
            <a:r>
              <a:rPr lang="en-US" sz="1400" dirty="0"/>
              <a:t>TMP-Sulfa DS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5294293"/>
            <a:ext cx="2286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Lab requires albumin IV: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Bilirubin &gt; 4</a:t>
            </a:r>
          </a:p>
          <a:p>
            <a:pPr marL="285750" indent="-285750">
              <a:buFontTx/>
              <a:buChar char="-"/>
            </a:pPr>
            <a:r>
              <a:rPr lang="en-US" sz="1400" dirty="0" err="1" smtClean="0"/>
              <a:t>SCr</a:t>
            </a:r>
            <a:r>
              <a:rPr lang="en-US" sz="1400" dirty="0" smtClean="0"/>
              <a:t> &gt; 1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BUN &gt; 30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211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34724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Hepatorenal</a:t>
            </a:r>
            <a:r>
              <a:rPr lang="en-US" sz="1600" b="1" dirty="0" smtClean="0"/>
              <a:t> Syndrome</a:t>
            </a:r>
            <a:endParaRPr lang="en-US" sz="1600" b="1" dirty="0"/>
          </a:p>
        </p:txBody>
      </p:sp>
      <p:sp>
        <p:nvSpPr>
          <p:cNvPr id="2" name="TextBox 1"/>
          <p:cNvSpPr txBox="1"/>
          <p:nvPr/>
        </p:nvSpPr>
        <p:spPr>
          <a:xfrm>
            <a:off x="2819400" y="685800"/>
            <a:ext cx="3429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Renal failure in terminal liver disease: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Progressive azotemia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↑ </a:t>
            </a:r>
            <a:r>
              <a:rPr lang="en-US" sz="1400" dirty="0" err="1" smtClean="0"/>
              <a:t>SCr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 smtClean="0"/>
              <a:t>Oliguria (↓ urine output)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2328446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Hepatic Encephalopathy</a:t>
            </a:r>
            <a:endParaRPr lang="en-US" sz="16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2667000"/>
            <a:ext cx="7543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</a:rPr>
              <a:t>Ammonium</a:t>
            </a:r>
            <a:r>
              <a:rPr lang="en-US" sz="1400" dirty="0" smtClean="0"/>
              <a:t> in GI  …  Portal system  …  Converted to </a:t>
            </a:r>
            <a:r>
              <a:rPr lang="en-US" sz="1400" b="1" dirty="0" smtClean="0">
                <a:solidFill>
                  <a:srgbClr val="FF0000"/>
                </a:solidFill>
              </a:rPr>
              <a:t>urea</a:t>
            </a:r>
            <a:r>
              <a:rPr lang="en-US" sz="1400" dirty="0" smtClean="0"/>
              <a:t> (liver)  …  General Circulation  … Excretion</a:t>
            </a:r>
            <a:endParaRPr lang="en-US" sz="1400" dirty="0"/>
          </a:p>
        </p:txBody>
      </p:sp>
      <p:sp>
        <p:nvSpPr>
          <p:cNvPr id="7" name="Curved Up Arrow 6"/>
          <p:cNvSpPr/>
          <p:nvPr/>
        </p:nvSpPr>
        <p:spPr>
          <a:xfrm>
            <a:off x="1676400" y="2974777"/>
            <a:ext cx="4953000" cy="4542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7600" y="3173258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/>
              <a:t>Liver Disease</a:t>
            </a:r>
            <a:endParaRPr lang="en-US" sz="14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9600" y="4343400"/>
            <a:ext cx="4419600" cy="20185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smtClean="0"/>
              <a:t>Precipitating factors</a:t>
            </a:r>
          </a:p>
          <a:p>
            <a:pPr lvl="1"/>
            <a:r>
              <a:rPr lang="en-US" sz="1400" dirty="0" smtClean="0"/>
              <a:t>Oral protein load</a:t>
            </a:r>
          </a:p>
          <a:p>
            <a:pPr lvl="1"/>
            <a:r>
              <a:rPr lang="en-US" sz="1400" dirty="0" smtClean="0"/>
              <a:t>GI bleed</a:t>
            </a:r>
          </a:p>
          <a:p>
            <a:pPr lvl="1"/>
            <a:r>
              <a:rPr lang="en-US" sz="1400" dirty="0" smtClean="0"/>
              <a:t>Use of sedatives (benzodiazepines, opiates)</a:t>
            </a:r>
          </a:p>
          <a:p>
            <a:pPr lvl="1"/>
            <a:r>
              <a:rPr lang="en-US" sz="1400" b="1" dirty="0" smtClean="0">
                <a:solidFill>
                  <a:srgbClr val="FF0000"/>
                </a:solidFill>
              </a:rPr>
              <a:t>TIPS</a:t>
            </a:r>
            <a:r>
              <a:rPr lang="en-US" sz="1400" dirty="0" smtClean="0"/>
              <a:t>, shunting procedures</a:t>
            </a:r>
          </a:p>
          <a:p>
            <a:pPr lvl="1"/>
            <a:r>
              <a:rPr lang="en-US" sz="1400" dirty="0" smtClean="0"/>
              <a:t>Infection</a:t>
            </a:r>
          </a:p>
          <a:p>
            <a:pPr lvl="1"/>
            <a:r>
              <a:rPr lang="en-US" sz="1400" dirty="0" smtClean="0"/>
              <a:t>Progression of cirrhosis</a:t>
            </a:r>
          </a:p>
          <a:p>
            <a:endParaRPr lang="en-US" sz="1400" dirty="0"/>
          </a:p>
        </p:txBody>
      </p:sp>
      <p:pic>
        <p:nvPicPr>
          <p:cNvPr id="11" name="Picture 2" descr="http://www.mybwmc.org/sites/all/modules/adam/graphics/images/en/2174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150" y="3624590"/>
            <a:ext cx="3756011" cy="300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895600" y="6400800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Transjugular</a:t>
            </a:r>
            <a:r>
              <a:rPr lang="en-US" sz="1200" dirty="0"/>
              <a:t> intrahepatic </a:t>
            </a:r>
            <a:r>
              <a:rPr lang="en-US" sz="1200" dirty="0" err="1"/>
              <a:t>portosystemic</a:t>
            </a:r>
            <a:r>
              <a:rPr lang="en-US" sz="1200" dirty="0"/>
              <a:t> shunt </a:t>
            </a:r>
          </a:p>
        </p:txBody>
      </p:sp>
    </p:spTree>
    <p:extLst>
      <p:ext uri="{BB962C8B-B14F-4D97-AF65-F5344CB8AC3E}">
        <p14:creationId xmlns:p14="http://schemas.microsoft.com/office/powerpoint/2010/main" val="1186985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ec.gov/Archives/edgar/data/1274644/000110465913031939/g106811mqi014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576263"/>
            <a:ext cx="7429500" cy="557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5367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52800" y="381000"/>
            <a:ext cx="2286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Hepatic Encephalopathy</a:t>
            </a:r>
            <a:endParaRPr 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143000" y="838200"/>
            <a:ext cx="19812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Clinical features: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Altered mental status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Mood change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Lethargy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Dementia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Sleep disturbance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Speech disturbances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Memory deficits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505200" y="838200"/>
            <a:ext cx="19812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Physical exam:</a:t>
            </a:r>
          </a:p>
          <a:p>
            <a:pPr marL="285750" indent="-285750">
              <a:buFontTx/>
              <a:buChar char="-"/>
            </a:pPr>
            <a:r>
              <a:rPr lang="en-US" sz="1200" dirty="0" err="1" smtClean="0"/>
              <a:t>Asterixis</a:t>
            </a:r>
            <a:r>
              <a:rPr lang="en-US" sz="1200" dirty="0" smtClean="0"/>
              <a:t> (“liver flap”)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Ataxia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Coma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47800" y="6091535"/>
            <a:ext cx="678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/>
              <a:t>Asterixis</a:t>
            </a:r>
            <a:r>
              <a:rPr lang="en-US" sz="1200" dirty="0"/>
              <a:t> (also called the flapping tremor, or liver flap) is a tremor of the hand when the wrist is </a:t>
            </a:r>
            <a:r>
              <a:rPr lang="en-US" sz="1200" dirty="0" smtClean="0"/>
              <a:t>extended</a:t>
            </a:r>
          </a:p>
          <a:p>
            <a:r>
              <a:rPr lang="en-US" sz="1200" b="1" dirty="0" smtClean="0"/>
              <a:t>Ataxia</a:t>
            </a:r>
            <a:r>
              <a:rPr lang="en-US" sz="1200" dirty="0" smtClean="0"/>
              <a:t>:  </a:t>
            </a:r>
            <a:r>
              <a:rPr lang="en-US" sz="1200" dirty="0"/>
              <a:t>lack of voluntary coordination of muscle movements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1200" y="860048"/>
            <a:ext cx="243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Lab values:</a:t>
            </a:r>
          </a:p>
          <a:p>
            <a:pPr marL="285750" indent="-285750">
              <a:buFontTx/>
              <a:buChar char="-"/>
            </a:pPr>
            <a:r>
              <a:rPr lang="en-US" sz="1200" dirty="0" smtClean="0"/>
              <a:t>Ammonia levels poorly correlate with clinical response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62400" y="2667000"/>
            <a:ext cx="137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HE Treatment</a:t>
            </a:r>
            <a:endParaRPr lang="en-US" sz="16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828800" y="3048000"/>
            <a:ext cx="6172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</a:rPr>
              <a:t>Lactulose</a:t>
            </a:r>
            <a:r>
              <a:rPr lang="en-US" dirty="0" smtClean="0"/>
              <a:t> </a:t>
            </a:r>
            <a:r>
              <a:rPr lang="en-US" sz="1200" dirty="0" smtClean="0"/>
              <a:t>– non-absorbable disaccharide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Converted to fatty acid by bacteria  …  converts  NH</a:t>
            </a:r>
            <a:r>
              <a:rPr lang="en-US" sz="1400" baseline="-25000" dirty="0" smtClean="0"/>
              <a:t>3</a:t>
            </a:r>
            <a:r>
              <a:rPr lang="en-US" sz="1400" dirty="0" smtClean="0"/>
              <a:t> to NH</a:t>
            </a:r>
            <a:r>
              <a:rPr lang="en-US" sz="1400" baseline="-25000" dirty="0" smtClean="0"/>
              <a:t>4</a:t>
            </a:r>
            <a:r>
              <a:rPr lang="en-US" sz="1400" baseline="30000" dirty="0" smtClean="0"/>
              <a:t>+</a:t>
            </a:r>
            <a:r>
              <a:rPr lang="en-US" sz="1400" dirty="0" smtClean="0"/>
              <a:t> non-absorbable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Laxative effect to eliminate NH3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r>
              <a:rPr lang="en-US" sz="1600" b="1" dirty="0" err="1">
                <a:solidFill>
                  <a:srgbClr val="FF0000"/>
                </a:solidFill>
              </a:rPr>
              <a:t>Rifaximin</a:t>
            </a:r>
            <a:r>
              <a:rPr lang="en-US" sz="1400" dirty="0" smtClean="0"/>
              <a:t> – </a:t>
            </a:r>
            <a:r>
              <a:rPr lang="en-US" sz="1200" dirty="0" smtClean="0"/>
              <a:t>non-absorbable intestinal antibiotic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Mono- or combo-</a:t>
            </a:r>
            <a:r>
              <a:rPr lang="en-US" sz="1400" dirty="0" err="1" smtClean="0"/>
              <a:t>Tx</a:t>
            </a:r>
            <a:r>
              <a:rPr lang="en-US" sz="1400" dirty="0" smtClean="0"/>
              <a:t> with lactulose</a:t>
            </a:r>
          </a:p>
          <a:p>
            <a:pPr marL="285750" indent="-285750">
              <a:buFontTx/>
              <a:buChar char="-"/>
            </a:pPr>
            <a:endParaRPr lang="en-US" sz="1400" dirty="0"/>
          </a:p>
          <a:p>
            <a:r>
              <a:rPr lang="en-US" sz="1600" b="1" dirty="0">
                <a:solidFill>
                  <a:srgbClr val="FF0000"/>
                </a:solidFill>
              </a:rPr>
              <a:t>Miscellaneous Drugs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rgbClr val="FF0000"/>
                </a:solidFill>
              </a:rPr>
              <a:t>Neomycin </a:t>
            </a:r>
            <a:r>
              <a:rPr lang="en-US" sz="1400" dirty="0" smtClean="0"/>
              <a:t>– </a:t>
            </a:r>
            <a:r>
              <a:rPr lang="en-US" sz="1200" dirty="0" smtClean="0"/>
              <a:t>not 1</a:t>
            </a:r>
            <a:r>
              <a:rPr lang="en-US" sz="1200" baseline="30000" dirty="0" smtClean="0"/>
              <a:t>st</a:t>
            </a:r>
            <a:r>
              <a:rPr lang="en-US" sz="1200" dirty="0" smtClean="0"/>
              <a:t> line, use in lactulose-refractory cases (aminoglycoside with ototoxicity, nephrotoxicity, </a:t>
            </a:r>
            <a:r>
              <a:rPr lang="en-US" sz="1200" dirty="0" err="1" smtClean="0"/>
              <a:t>superinfection</a:t>
            </a:r>
            <a:r>
              <a:rPr lang="en-US" sz="1200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rgbClr val="FF0000"/>
                </a:solidFill>
              </a:rPr>
              <a:t>Metronidazole</a:t>
            </a:r>
            <a:r>
              <a:rPr lang="en-US" sz="1400" dirty="0" smtClean="0"/>
              <a:t> – not use when neurotoxicity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3033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7"/>
          <p:cNvSpPr txBox="1">
            <a:spLocks/>
          </p:cNvSpPr>
          <p:nvPr/>
        </p:nvSpPr>
        <p:spPr>
          <a:xfrm>
            <a:off x="5562600" y="1905000"/>
            <a:ext cx="3048000" cy="25146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00" b="1" dirty="0" smtClean="0">
                <a:solidFill>
                  <a:srgbClr val="FF0000"/>
                </a:solidFill>
              </a:rPr>
              <a:t>Central vein: </a:t>
            </a:r>
            <a:r>
              <a:rPr lang="en-US" sz="1500" dirty="0" smtClean="0"/>
              <a:t>collects filtered blood, empties into larger hepatic vein and inferior vena cava</a:t>
            </a:r>
          </a:p>
          <a:p>
            <a:r>
              <a:rPr lang="en-US" sz="1700" b="1" dirty="0">
                <a:solidFill>
                  <a:srgbClr val="FF0000"/>
                </a:solidFill>
              </a:rPr>
              <a:t>Bile duct: </a:t>
            </a:r>
            <a:r>
              <a:rPr lang="en-US" sz="1500" dirty="0"/>
              <a:t>collects bile to store in gall bladder</a:t>
            </a:r>
          </a:p>
          <a:p>
            <a:r>
              <a:rPr lang="en-US" sz="1700" b="1" dirty="0">
                <a:solidFill>
                  <a:srgbClr val="FF0000"/>
                </a:solidFill>
              </a:rPr>
              <a:t>Portal vein: </a:t>
            </a:r>
            <a:r>
              <a:rPr lang="en-US" sz="1500" dirty="0" smtClean="0"/>
              <a:t>entry of deoxygenated blood  from spleen, intestine &amp; stomach circulation</a:t>
            </a:r>
          </a:p>
          <a:p>
            <a:r>
              <a:rPr lang="en-US" sz="1700" b="1" dirty="0">
                <a:solidFill>
                  <a:srgbClr val="FF0000"/>
                </a:solidFill>
              </a:rPr>
              <a:t>Hepatic artery: </a:t>
            </a:r>
            <a:r>
              <a:rPr lang="en-US" sz="1400" dirty="0" smtClean="0"/>
              <a:t>entry of  oxygenated blood to the liver from heart</a:t>
            </a:r>
          </a:p>
          <a:p>
            <a:endParaRPr lang="en-US" dirty="0"/>
          </a:p>
        </p:txBody>
      </p:sp>
      <p:pic>
        <p:nvPicPr>
          <p:cNvPr id="13" name="Picture 202" descr="classiclo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143000"/>
            <a:ext cx="4742822" cy="449580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961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angelfire.com/sc3/toxchick/images/L/lobu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38200"/>
            <a:ext cx="5572094" cy="541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638800" y="456962"/>
            <a:ext cx="3352800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Sinusoidal spaces lined by </a:t>
            </a:r>
            <a:r>
              <a:rPr lang="en-US" sz="1400" b="1" dirty="0" smtClean="0"/>
              <a:t>hepatocytes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400" dirty="0" smtClean="0"/>
              <a:t>Hepatocytes </a:t>
            </a:r>
            <a:r>
              <a:rPr lang="en-US" sz="1400" dirty="0"/>
              <a:t>arranged in plates that are one cell thick</a:t>
            </a:r>
          </a:p>
          <a:p>
            <a:pPr marL="285750" lvl="1" indent="-285750">
              <a:buFont typeface="Arial" pitchFamily="34" charset="0"/>
              <a:buChar char="•"/>
            </a:pPr>
            <a:r>
              <a:rPr lang="en-US" sz="1400" dirty="0" smtClean="0"/>
              <a:t>Filtration </a:t>
            </a:r>
            <a:r>
              <a:rPr lang="en-US" sz="1400" dirty="0"/>
              <a:t>occurs as blood enters the lobule and passes through the sinusoidal spaces lined with hepatocytes</a:t>
            </a:r>
          </a:p>
        </p:txBody>
      </p:sp>
    </p:spTree>
    <p:extLst>
      <p:ext uri="{BB962C8B-B14F-4D97-AF65-F5344CB8AC3E}">
        <p14:creationId xmlns:p14="http://schemas.microsoft.com/office/powerpoint/2010/main" val="3858399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3124200" y="6188075"/>
            <a:ext cx="2895600" cy="365125"/>
          </a:xfrm>
        </p:spPr>
        <p:txBody>
          <a:bodyPr/>
          <a:lstStyle/>
          <a:p>
            <a:r>
              <a:rPr lang="en-US" smtClean="0"/>
              <a:t>Lawrence Carey, PharmD - TUSP 2014</a:t>
            </a:r>
            <a:endParaRPr lang="en-US"/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762000" y="5775325"/>
            <a:ext cx="7620000" cy="60960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Stomach, Intestine, and Spleen</a:t>
            </a: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6096000" y="2708275"/>
            <a:ext cx="228600" cy="3067050"/>
          </a:xfrm>
          <a:prstGeom prst="rect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7" name="Rectangle 20"/>
          <p:cNvSpPr>
            <a:spLocks noChangeArrowheads="1"/>
          </p:cNvSpPr>
          <p:nvPr/>
        </p:nvSpPr>
        <p:spPr bwMode="auto">
          <a:xfrm rot="-2819613">
            <a:off x="4872037" y="2690813"/>
            <a:ext cx="2422525" cy="260350"/>
          </a:xfrm>
          <a:prstGeom prst="rect">
            <a:avLst/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8" name="Rectangle 17"/>
          <p:cNvSpPr>
            <a:spLocks noChangeArrowheads="1"/>
          </p:cNvSpPr>
          <p:nvPr/>
        </p:nvSpPr>
        <p:spPr bwMode="auto">
          <a:xfrm rot="-2462405">
            <a:off x="2981325" y="1681163"/>
            <a:ext cx="303213" cy="2281237"/>
          </a:xfrm>
          <a:prstGeom prst="rect">
            <a:avLst/>
          </a:prstGeom>
          <a:solidFill>
            <a:srgbClr val="00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4724400" y="1763713"/>
            <a:ext cx="4419600" cy="314325"/>
          </a:xfrm>
          <a:prstGeom prst="rect">
            <a:avLst/>
          </a:prstGeom>
          <a:gradFill rotWithShape="0">
            <a:gsLst>
              <a:gs pos="0">
                <a:srgbClr val="FF0000"/>
              </a:gs>
              <a:gs pos="100000">
                <a:srgbClr val="B90000"/>
              </a:gs>
            </a:gsLst>
            <a:lin ang="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       </a:t>
            </a:r>
            <a:r>
              <a:rPr lang="en-US" sz="2800" b="1" dirty="0" smtClean="0">
                <a:solidFill>
                  <a:schemeClr val="tx1"/>
                </a:solidFill>
              </a:rPr>
              <a:t>   Aorta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1763713"/>
            <a:ext cx="4343400" cy="314325"/>
          </a:xfrm>
          <a:prstGeom prst="rect">
            <a:avLst/>
          </a:prstGeom>
          <a:gradFill rotWithShape="0">
            <a:gsLst>
              <a:gs pos="0">
                <a:srgbClr val="009AC1"/>
              </a:gs>
              <a:gs pos="100000">
                <a:srgbClr val="00CCFF"/>
              </a:gs>
            </a:gsLst>
            <a:lin ang="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r>
              <a:rPr lang="en-US" sz="2800" b="1" dirty="0">
                <a:solidFill>
                  <a:schemeClr val="tx1"/>
                </a:solidFill>
              </a:rPr>
              <a:t>Inferior vena cava</a:t>
            </a:r>
          </a:p>
        </p:txBody>
      </p:sp>
      <p:sp>
        <p:nvSpPr>
          <p:cNvPr id="11" name="Rectangle 15"/>
          <p:cNvSpPr>
            <a:spLocks noChangeArrowheads="1"/>
          </p:cNvSpPr>
          <p:nvPr/>
        </p:nvSpPr>
        <p:spPr bwMode="auto">
          <a:xfrm>
            <a:off x="4495800" y="4595813"/>
            <a:ext cx="304800" cy="1179512"/>
          </a:xfrm>
          <a:prstGeom prst="rect">
            <a:avLst/>
          </a:prstGeom>
          <a:gradFill rotWithShape="1">
            <a:gsLst>
              <a:gs pos="0">
                <a:srgbClr val="0087A9"/>
              </a:gs>
              <a:gs pos="100000">
                <a:srgbClr val="00CCFF"/>
              </a:gs>
            </a:gsLst>
            <a:lin ang="0" scaled="1"/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n-US" sz="1800">
              <a:solidFill>
                <a:schemeClr val="tx1"/>
              </a:solidFill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2667000" y="4846638"/>
            <a:ext cx="19050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Portal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vein</a:t>
            </a:r>
          </a:p>
        </p:txBody>
      </p:sp>
      <p:sp>
        <p:nvSpPr>
          <p:cNvPr id="13" name="Text Box 18"/>
          <p:cNvSpPr txBox="1">
            <a:spLocks noChangeArrowheads="1"/>
          </p:cNvSpPr>
          <p:nvPr/>
        </p:nvSpPr>
        <p:spPr bwMode="auto">
          <a:xfrm>
            <a:off x="990600" y="2786063"/>
            <a:ext cx="2895600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Hepatic vein</a:t>
            </a:r>
          </a:p>
        </p:txBody>
      </p:sp>
      <p:sp>
        <p:nvSpPr>
          <p:cNvPr id="14" name="Text Box 23"/>
          <p:cNvSpPr txBox="1">
            <a:spLocks noChangeArrowheads="1"/>
          </p:cNvSpPr>
          <p:nvPr/>
        </p:nvSpPr>
        <p:spPr bwMode="auto">
          <a:xfrm>
            <a:off x="6553200" y="2314575"/>
            <a:ext cx="2362200" cy="490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Hepatic artery</a:t>
            </a:r>
          </a:p>
        </p:txBody>
      </p:sp>
      <p:sp>
        <p:nvSpPr>
          <p:cNvPr id="15" name="Text Box 24"/>
          <p:cNvSpPr txBox="1">
            <a:spLocks noChangeArrowheads="1"/>
          </p:cNvSpPr>
          <p:nvPr/>
        </p:nvSpPr>
        <p:spPr bwMode="auto">
          <a:xfrm>
            <a:off x="6324600" y="4168775"/>
            <a:ext cx="2362200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chemeClr val="bg1"/>
                </a:solidFill>
                <a:latin typeface="Calibri" pitchFamily="34" charset="0"/>
              </a:rPr>
              <a:t>Arteries to digestive tract</a:t>
            </a:r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>
            <a:off x="6705600" y="1920875"/>
            <a:ext cx="9906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7" name="Line 26"/>
          <p:cNvSpPr>
            <a:spLocks noChangeShapeType="1"/>
          </p:cNvSpPr>
          <p:nvPr/>
        </p:nvSpPr>
        <p:spPr bwMode="auto">
          <a:xfrm flipH="1">
            <a:off x="5791200" y="2551113"/>
            <a:ext cx="609600" cy="628650"/>
          </a:xfrm>
          <a:prstGeom prst="line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8" name="Line 27"/>
          <p:cNvSpPr>
            <a:spLocks noChangeShapeType="1"/>
          </p:cNvSpPr>
          <p:nvPr/>
        </p:nvSpPr>
        <p:spPr bwMode="auto">
          <a:xfrm rot="18900690" flipH="1">
            <a:off x="5713413" y="2962275"/>
            <a:ext cx="1066800" cy="1100138"/>
          </a:xfrm>
          <a:prstGeom prst="line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19" name="Line 30"/>
          <p:cNvSpPr>
            <a:spLocks noChangeShapeType="1"/>
          </p:cNvSpPr>
          <p:nvPr/>
        </p:nvSpPr>
        <p:spPr bwMode="auto">
          <a:xfrm flipV="1">
            <a:off x="4648200" y="4910138"/>
            <a:ext cx="0" cy="628650"/>
          </a:xfrm>
          <a:prstGeom prst="line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0" name="Line 31"/>
          <p:cNvSpPr>
            <a:spLocks noChangeShapeType="1"/>
          </p:cNvSpPr>
          <p:nvPr/>
        </p:nvSpPr>
        <p:spPr bwMode="auto">
          <a:xfrm flipH="1" flipV="1">
            <a:off x="3048000" y="2628900"/>
            <a:ext cx="685800" cy="787400"/>
          </a:xfrm>
          <a:prstGeom prst="line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21" name="Line 32"/>
          <p:cNvSpPr>
            <a:spLocks noChangeShapeType="1"/>
          </p:cNvSpPr>
          <p:nvPr/>
        </p:nvSpPr>
        <p:spPr bwMode="auto">
          <a:xfrm>
            <a:off x="3200400" y="1920875"/>
            <a:ext cx="3810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miter lim="800000"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pic>
        <p:nvPicPr>
          <p:cNvPr id="22" name="Picture 36" descr="816_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567113"/>
            <a:ext cx="1905000" cy="1293812"/>
          </a:xfrm>
          <a:prstGeom prst="rect">
            <a:avLst/>
          </a:prstGeom>
          <a:noFill/>
          <a:ln w="50800">
            <a:solidFill>
              <a:schemeClr val="fol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2" descr="Heart%20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15" t="9143" r="20000" b="13142"/>
          <a:stretch>
            <a:fillRect/>
          </a:stretch>
        </p:blipFill>
        <p:spPr bwMode="auto">
          <a:xfrm>
            <a:off x="3656013" y="898525"/>
            <a:ext cx="1754187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46" descr="gast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5241925"/>
            <a:ext cx="1238250" cy="12382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9"/>
          <p:cNvSpPr>
            <a:spLocks noChangeArrowheads="1"/>
          </p:cNvSpPr>
          <p:nvPr/>
        </p:nvSpPr>
        <p:spPr bwMode="auto">
          <a:xfrm>
            <a:off x="4343400" y="4175125"/>
            <a:ext cx="16764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400" b="1">
                <a:solidFill>
                  <a:schemeClr val="tx1"/>
                </a:solidFill>
              </a:rPr>
              <a:t>Liver</a:t>
            </a:r>
          </a:p>
        </p:txBody>
      </p:sp>
      <p:pic>
        <p:nvPicPr>
          <p:cNvPr id="26" name="Picture 48" descr="gast_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5241925"/>
            <a:ext cx="1238250" cy="123825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553200" y="6188075"/>
            <a:ext cx="2133600" cy="365125"/>
          </a:xfrm>
        </p:spPr>
        <p:txBody>
          <a:bodyPr/>
          <a:lstStyle/>
          <a:p>
            <a:fld id="{5EA6D3E2-79FB-4615-85E3-01D4C6F13243}" type="slidenum">
              <a:rPr lang="en-US" smtClean="0"/>
              <a:t>6</a:t>
            </a:fld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971800" y="347246"/>
            <a:ext cx="30422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Summary of Hepatic Blood Flow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62927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505200" y="304800"/>
            <a:ext cx="213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Hepatocyte Functions</a:t>
            </a:r>
          </a:p>
          <a:p>
            <a:pPr algn="ctr"/>
            <a:r>
              <a:rPr lang="en-US" sz="1600" b="1" dirty="0" smtClean="0"/>
              <a:t>Hepatic Parenchyma</a:t>
            </a:r>
            <a:endParaRPr lang="en-US" sz="1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990600"/>
            <a:ext cx="533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Hepatocytes close to portal triad: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Most O2 saturation capacity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High levels of glutathione, glucagon synthesis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Site of detoxification (Phase I &amp; II)</a:t>
            </a:r>
          </a:p>
          <a:p>
            <a:pPr marL="285750" indent="-285750">
              <a:buFontTx/>
              <a:buChar char="-"/>
            </a:pPr>
            <a:r>
              <a:rPr lang="en-US" sz="1400" dirty="0" smtClean="0"/>
              <a:t>Stellate cells (store </a:t>
            </a:r>
            <a:r>
              <a:rPr lang="en-US" sz="1400" dirty="0" err="1" smtClean="0"/>
              <a:t>vit</a:t>
            </a:r>
            <a:r>
              <a:rPr lang="en-US" sz="1400" dirty="0" smtClean="0"/>
              <a:t> A, liver fibrosis in response to liver damage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2533471"/>
            <a:ext cx="381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Functions of Liver:</a:t>
            </a:r>
          </a:p>
          <a:p>
            <a:pPr marL="285750" indent="-285750">
              <a:buFontTx/>
              <a:buChar char="-"/>
            </a:pPr>
            <a:r>
              <a:rPr lang="en-US" sz="1400" dirty="0" smtClean="0">
                <a:solidFill>
                  <a:srgbClr val="FF0000"/>
                </a:solidFill>
              </a:rPr>
              <a:t>Conjugation</a:t>
            </a:r>
            <a:r>
              <a:rPr lang="en-US" sz="1400" dirty="0" smtClean="0"/>
              <a:t> of bilirubin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Synthesis &amp;/or storage </a:t>
            </a:r>
            <a:r>
              <a:rPr lang="en-US" sz="1400" dirty="0" smtClean="0"/>
              <a:t>of: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Albumin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Clotting factor</a:t>
            </a:r>
          </a:p>
          <a:p>
            <a:pPr marL="742950" lvl="1" indent="-285750">
              <a:buFontTx/>
              <a:buChar char="-"/>
            </a:pPr>
            <a:r>
              <a:rPr lang="en-US" sz="1400" dirty="0" smtClean="0"/>
              <a:t>Glucose, cholesterol, transport protein</a:t>
            </a:r>
          </a:p>
          <a:p>
            <a:pPr marL="285750" indent="-285750">
              <a:buFontTx/>
              <a:buChar char="-"/>
            </a:pPr>
            <a:r>
              <a:rPr lang="en-US" sz="1400" dirty="0">
                <a:solidFill>
                  <a:srgbClr val="FF0000"/>
                </a:solidFill>
              </a:rPr>
              <a:t>Metabolism</a:t>
            </a:r>
            <a:r>
              <a:rPr lang="en-US" sz="1400" dirty="0" smtClean="0"/>
              <a:t> of fats, carbs, proteins, drugs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2514600" y="4572000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5 major functions of the liver</a:t>
            </a:r>
            <a:r>
              <a:rPr lang="en-US" b="1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Conjugate bilirubin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Synthesize albumin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Synthesize clotting factors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Storage, synthesis &amp; use of nutrients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Metabolism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80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791200" y="1302603"/>
            <a:ext cx="2971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http://highered.mcgraw-hill.com/sites/0072495855/student_view0/chapter21/animation__</a:t>
            </a:r>
            <a:r>
              <a:rPr lang="en-US" sz="1200" dirty="0" smtClean="0">
                <a:hlinkClick r:id="rId2"/>
              </a:rPr>
              <a:t>hemoglobin_breakdown.html</a:t>
            </a:r>
            <a:endParaRPr lang="en-US" sz="12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019800" y="53340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The </a:t>
            </a:r>
            <a:r>
              <a:rPr lang="en-US" b="1" dirty="0" err="1" smtClean="0"/>
              <a:t>Bilirubins</a:t>
            </a:r>
            <a:endParaRPr lang="en-US" b="1" dirty="0"/>
          </a:p>
        </p:txBody>
      </p:sp>
      <p:sp>
        <p:nvSpPr>
          <p:cNvPr id="6" name="Rectangle 5"/>
          <p:cNvSpPr/>
          <p:nvPr/>
        </p:nvSpPr>
        <p:spPr>
          <a:xfrm>
            <a:off x="5486400" y="2656334"/>
            <a:ext cx="32766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en-US" sz="1400" dirty="0" smtClean="0"/>
              <a:t>   Can </a:t>
            </a:r>
            <a:r>
              <a:rPr lang="en-US" sz="1400" dirty="0"/>
              <a:t>also </a:t>
            </a:r>
            <a:r>
              <a:rPr lang="en-US" sz="1400" dirty="0" smtClean="0"/>
              <a:t>be reabsorbed back </a:t>
            </a:r>
            <a:r>
              <a:rPr lang="en-US" sz="1400" dirty="0"/>
              <a:t>to liver, or </a:t>
            </a:r>
          </a:p>
          <a:p>
            <a:pPr marL="223838" lvl="1" indent="-223838">
              <a:buFont typeface="Arial" pitchFamily="34" charset="0"/>
              <a:buChar char="•"/>
            </a:pPr>
            <a:r>
              <a:rPr lang="en-US" sz="1400" dirty="0" smtClean="0"/>
              <a:t>Can </a:t>
            </a:r>
            <a:r>
              <a:rPr lang="en-US" sz="1400" dirty="0"/>
              <a:t>be reabsorbed from intestine to blood and kidney</a:t>
            </a:r>
          </a:p>
        </p:txBody>
      </p:sp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5029200" cy="579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91200" y="3810000"/>
            <a:ext cx="2743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Chronic liver disease</a:t>
            </a:r>
            <a:r>
              <a:rPr lang="en-US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High bilirubin levels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b="1" dirty="0" smtClean="0"/>
              <a:t>Acute liver injury: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High Hepatic enzyme levels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57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581400" y="381000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Metabolism in Liver</a:t>
            </a:r>
            <a:endParaRPr lang="en-US" sz="1600" b="1" dirty="0"/>
          </a:p>
        </p:txBody>
      </p:sp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838200" y="914400"/>
            <a:ext cx="3733800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u="sng" dirty="0" smtClean="0">
                <a:solidFill>
                  <a:srgbClr val="FF0000"/>
                </a:solidFill>
              </a:rPr>
              <a:t>Phase I Metabolism</a:t>
            </a:r>
          </a:p>
          <a:p>
            <a:pPr marL="577850" lvl="1" indent="-298450"/>
            <a:r>
              <a:rPr lang="en-US" sz="1400" dirty="0" smtClean="0"/>
              <a:t>Utilizes CYP450 enzymes</a:t>
            </a:r>
          </a:p>
          <a:p>
            <a:pPr marL="577850" lvl="1" indent="-298450"/>
            <a:r>
              <a:rPr lang="en-US" sz="1400" dirty="0" smtClean="0">
                <a:solidFill>
                  <a:srgbClr val="FF0000"/>
                </a:solidFill>
              </a:rPr>
              <a:t>Oxidation, reduction, hydrolysis </a:t>
            </a:r>
          </a:p>
          <a:p>
            <a:pPr marL="577850" lvl="1" indent="-298450"/>
            <a:r>
              <a:rPr lang="en-US" sz="1400" b="1" i="1" dirty="0" smtClean="0">
                <a:solidFill>
                  <a:srgbClr val="FF0000"/>
                </a:solidFill>
              </a:rPr>
              <a:t>Significantly altered by cirrhosis/ESLD</a:t>
            </a:r>
          </a:p>
          <a:p>
            <a:endParaRPr lang="en-US" b="1" i="1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>
          <a:xfrm>
            <a:off x="5029200" y="914400"/>
            <a:ext cx="3810000" cy="16002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u="sng" dirty="0">
                <a:solidFill>
                  <a:srgbClr val="FF0000"/>
                </a:solidFill>
              </a:rPr>
              <a:t>Phase II Metabolism</a:t>
            </a:r>
          </a:p>
          <a:p>
            <a:pPr lvl="1"/>
            <a:r>
              <a:rPr lang="en-US" sz="1400" dirty="0"/>
              <a:t>Conjugation</a:t>
            </a:r>
          </a:p>
          <a:p>
            <a:pPr lvl="2"/>
            <a:r>
              <a:rPr lang="en-US" sz="1400" dirty="0" err="1" smtClean="0"/>
              <a:t>Glucuronidation</a:t>
            </a:r>
            <a:endParaRPr lang="en-US" sz="1400" dirty="0" smtClean="0"/>
          </a:p>
          <a:p>
            <a:pPr lvl="2"/>
            <a:r>
              <a:rPr lang="en-US" sz="1400" dirty="0" err="1" smtClean="0"/>
              <a:t>Sulfation</a:t>
            </a:r>
            <a:endParaRPr lang="en-US" sz="1400" dirty="0" smtClean="0"/>
          </a:p>
          <a:p>
            <a:pPr lvl="1">
              <a:spcBef>
                <a:spcPts val="600"/>
              </a:spcBef>
            </a:pPr>
            <a:r>
              <a:rPr lang="en-US" sz="1400" b="1" i="1" dirty="0"/>
              <a:t>Generally </a:t>
            </a:r>
            <a:r>
              <a:rPr lang="en-US" sz="1400" b="1" i="1" dirty="0">
                <a:solidFill>
                  <a:srgbClr val="FF0000"/>
                </a:solidFill>
              </a:rPr>
              <a:t>not significantly </a:t>
            </a:r>
            <a:r>
              <a:rPr lang="en-US" sz="1400" b="1" i="1" dirty="0"/>
              <a:t>altered by cirrhosis/ESLD</a:t>
            </a: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2938046"/>
            <a:ext cx="2819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Synthesizing Functions in Liver</a:t>
            </a:r>
            <a:endParaRPr lang="en-US" sz="1600" b="1" dirty="0"/>
          </a:p>
        </p:txBody>
      </p:sp>
      <p:sp>
        <p:nvSpPr>
          <p:cNvPr id="9" name="Content Placeholder 8"/>
          <p:cNvSpPr txBox="1">
            <a:spLocks/>
          </p:cNvSpPr>
          <p:nvPr/>
        </p:nvSpPr>
        <p:spPr>
          <a:xfrm>
            <a:off x="685800" y="3581400"/>
            <a:ext cx="2971800" cy="228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/>
              <a:t>Synthesis/Excretion</a:t>
            </a:r>
          </a:p>
          <a:p>
            <a:pPr lvl="1"/>
            <a:r>
              <a:rPr lang="en-US" sz="1400" dirty="0" smtClean="0"/>
              <a:t>Glucose </a:t>
            </a:r>
          </a:p>
          <a:p>
            <a:pPr lvl="1"/>
            <a:r>
              <a:rPr lang="en-US" sz="1400" dirty="0" smtClean="0"/>
              <a:t>Cholesterol</a:t>
            </a:r>
          </a:p>
          <a:p>
            <a:pPr lvl="1"/>
            <a:r>
              <a:rPr lang="en-US" sz="1400" dirty="0" smtClean="0"/>
              <a:t>Transport/carrier proteins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Ammonia</a:t>
            </a:r>
            <a:r>
              <a:rPr lang="en-US" sz="1400" dirty="0" smtClean="0"/>
              <a:t> </a:t>
            </a:r>
            <a:r>
              <a:rPr lang="en-US" sz="1400" dirty="0" smtClean="0">
                <a:sym typeface="Wingdings" pitchFamily="2" charset="2"/>
              </a:rPr>
              <a:t></a:t>
            </a:r>
            <a:r>
              <a:rPr lang="en-US" sz="1400" dirty="0" smtClean="0"/>
              <a:t> urea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Albumin</a:t>
            </a:r>
          </a:p>
          <a:p>
            <a:pPr lvl="1"/>
            <a:r>
              <a:rPr lang="en-US" sz="1400" dirty="0" smtClean="0">
                <a:solidFill>
                  <a:srgbClr val="FF0000"/>
                </a:solidFill>
              </a:rPr>
              <a:t>Clotting Factors</a:t>
            </a:r>
          </a:p>
          <a:p>
            <a:pPr lvl="1"/>
            <a:r>
              <a:rPr lang="en-US" sz="1400" dirty="0" smtClean="0"/>
              <a:t>Detoxification</a:t>
            </a:r>
          </a:p>
          <a:p>
            <a:endParaRPr lang="en-US" dirty="0"/>
          </a:p>
        </p:txBody>
      </p:sp>
      <p:sp>
        <p:nvSpPr>
          <p:cNvPr id="10" name="Content Placeholder 10"/>
          <p:cNvSpPr txBox="1">
            <a:spLocks/>
          </p:cNvSpPr>
          <p:nvPr/>
        </p:nvSpPr>
        <p:spPr>
          <a:xfrm>
            <a:off x="3543300" y="3587621"/>
            <a:ext cx="2705100" cy="167017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 smtClean="0"/>
              <a:t>Storage</a:t>
            </a:r>
          </a:p>
          <a:p>
            <a:pPr lvl="1"/>
            <a:r>
              <a:rPr lang="en-US" sz="1400" dirty="0" smtClean="0"/>
              <a:t>Glycogen</a:t>
            </a:r>
          </a:p>
          <a:p>
            <a:pPr lvl="1"/>
            <a:r>
              <a:rPr lang="en-US" sz="1400" dirty="0" smtClean="0"/>
              <a:t>Bilirubin/Bile</a:t>
            </a:r>
          </a:p>
          <a:p>
            <a:pPr lvl="1"/>
            <a:r>
              <a:rPr lang="en-US" sz="1400" dirty="0" smtClean="0"/>
              <a:t>Vitamins A, D, B12</a:t>
            </a:r>
          </a:p>
          <a:p>
            <a:pPr lvl="1"/>
            <a:r>
              <a:rPr lang="en-US" sz="1400" dirty="0" smtClean="0"/>
              <a:t>Folic acid</a:t>
            </a:r>
          </a:p>
          <a:p>
            <a:pPr lvl="1"/>
            <a:r>
              <a:rPr lang="en-US" sz="1400" dirty="0" smtClean="0"/>
              <a:t>Bacteria-fighting cells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19800" y="3587115"/>
            <a:ext cx="2667000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Utilization</a:t>
            </a:r>
          </a:p>
          <a:p>
            <a:pPr lvl="1"/>
            <a:r>
              <a:rPr lang="en-US" sz="1400" dirty="0"/>
              <a:t>Protein metabolism</a:t>
            </a:r>
          </a:p>
          <a:p>
            <a:pPr lvl="1"/>
            <a:r>
              <a:rPr lang="en-US" sz="1400" dirty="0"/>
              <a:t>Carbohydrate metabolism</a:t>
            </a:r>
          </a:p>
          <a:p>
            <a:pPr lvl="1"/>
            <a:r>
              <a:rPr lang="en-US" sz="1400" dirty="0"/>
              <a:t>Lipid metabolism</a:t>
            </a:r>
          </a:p>
        </p:txBody>
      </p:sp>
    </p:spTree>
    <p:extLst>
      <p:ext uri="{BB962C8B-B14F-4D97-AF65-F5344CB8AC3E}">
        <p14:creationId xmlns:p14="http://schemas.microsoft.com/office/powerpoint/2010/main" val="1845646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1620</Words>
  <Application>Microsoft Office PowerPoint</Application>
  <PresentationFormat>On-screen Show (4:3)</PresentationFormat>
  <Paragraphs>372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Ngoc</dc:creator>
  <cp:lastModifiedBy>Ngoc</cp:lastModifiedBy>
  <cp:revision>208</cp:revision>
  <dcterms:created xsi:type="dcterms:W3CDTF">2006-08-16T00:00:00Z</dcterms:created>
  <dcterms:modified xsi:type="dcterms:W3CDTF">2014-03-02T19:38:17Z</dcterms:modified>
</cp:coreProperties>
</file>